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7.xml" ContentType="application/vnd.openxmlformats-officedocument.presentationml.tags+xml"/>
  <Override PartName="/ppt/notesSlides/notesSlide19.xml" ContentType="application/vnd.openxmlformats-officedocument.presentationml.notesSlide+xml"/>
  <Override PartName="/ppt/tags/tag18.xml" ContentType="application/vnd.openxmlformats-officedocument.presentationml.tags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2" r:id="rId1"/>
  </p:sldMasterIdLst>
  <p:notesMasterIdLst>
    <p:notesMasterId r:id="rId22"/>
  </p:notesMasterIdLst>
  <p:sldIdLst>
    <p:sldId id="280" r:id="rId2"/>
    <p:sldId id="357" r:id="rId3"/>
    <p:sldId id="362" r:id="rId4"/>
    <p:sldId id="309" r:id="rId5"/>
    <p:sldId id="347" r:id="rId6"/>
    <p:sldId id="349" r:id="rId7"/>
    <p:sldId id="350" r:id="rId8"/>
    <p:sldId id="341" r:id="rId9"/>
    <p:sldId id="291" r:id="rId10"/>
    <p:sldId id="351" r:id="rId11"/>
    <p:sldId id="352" r:id="rId12"/>
    <p:sldId id="312" r:id="rId13"/>
    <p:sldId id="282" r:id="rId14"/>
    <p:sldId id="365" r:id="rId15"/>
    <p:sldId id="366" r:id="rId16"/>
    <p:sldId id="360" r:id="rId17"/>
    <p:sldId id="324" r:id="rId18"/>
    <p:sldId id="367" r:id="rId19"/>
    <p:sldId id="361" r:id="rId20"/>
    <p:sldId id="363" r:id="rId21"/>
  </p:sldIdLst>
  <p:sldSz cx="9144000" cy="5715000" type="screen16x10"/>
  <p:notesSz cx="6858000" cy="9144000"/>
  <p:custDataLst>
    <p:tags r:id="rId23"/>
  </p:custDataLst>
  <p:defaultTextStyle>
    <a:defPPr>
      <a:defRPr lang="en-US"/>
    </a:defPPr>
    <a:lvl1pPr marL="0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02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03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05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07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09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10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212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814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44" userDrawn="1">
          <p15:clr>
            <a:srgbClr val="A4A3A4"/>
          </p15:clr>
        </p15:guide>
        <p15:guide id="4" orient="horz" pos="1296" userDrawn="1">
          <p15:clr>
            <a:srgbClr val="A4A3A4"/>
          </p15:clr>
        </p15:guide>
        <p15:guide id="5" pos="2880" userDrawn="1">
          <p15:clr>
            <a:srgbClr val="A4A3A4"/>
          </p15:clr>
        </p15:guide>
        <p15:guide id="6" orient="horz" pos="1800" userDrawn="1">
          <p15:clr>
            <a:srgbClr val="A4A3A4"/>
          </p15:clr>
        </p15:guide>
        <p15:guide id="7" pos="4464" userDrawn="1">
          <p15:clr>
            <a:srgbClr val="A4A3A4"/>
          </p15:clr>
        </p15:guide>
        <p15:guide id="8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FFFFFF"/>
    <a:srgbClr val="FFB900"/>
    <a:srgbClr val="00BCF2"/>
    <a:srgbClr val="00B294"/>
    <a:srgbClr val="BAD80A"/>
    <a:srgbClr val="004B50"/>
    <a:srgbClr val="5C2D91"/>
    <a:srgbClr val="B4A0FF"/>
    <a:srgbClr val="B400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605" autoAdjust="0"/>
    <p:restoredTop sz="50117" autoAdjust="0"/>
  </p:normalViewPr>
  <p:slideViewPr>
    <p:cSldViewPr snapToGrid="0">
      <p:cViewPr varScale="1">
        <p:scale>
          <a:sx n="132" d="100"/>
          <a:sy n="132" d="100"/>
        </p:scale>
        <p:origin x="1716" y="120"/>
      </p:cViewPr>
      <p:guideLst>
        <p:guide pos="144"/>
        <p:guide orient="horz" pos="1296"/>
        <p:guide pos="2880"/>
        <p:guide orient="horz" pos="1800"/>
        <p:guide pos="4464"/>
        <p:guide pos="40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1992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2F3BE2-5C17-F645-BF93-BBD4DADA8A4A}" type="datetimeFigureOut">
              <a:rPr lang="en-US" smtClean="0"/>
              <a:t>11/2/2017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F0EC2C-E6BA-F248-9EDA-113245C923E1}" type="slidenum">
              <a:rPr lang="en-US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5615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ducation.minecraft.net/" TargetMode="External"/><Relationship Id="rId7" Type="http://schemas.openxmlformats.org/officeDocument/2006/relationships/hyperlink" Target="file:///\\vn-server1\data\Projects\Pulse\02_Running_Projects\PUL110350\_ENG_workstation\13_DTP\ITA\IS\it-IT\studio.code.org\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studio.code.org/" TargetMode="External"/><Relationship Id="rId5" Type="http://schemas.openxmlformats.org/officeDocument/2006/relationships/hyperlink" Target="file:///\\vn-server1\data\Projects\Pulse\02_Running_Projects\PUL110350\_ENG_workstation\13_DTP\ITA\IS\it-IT\code.org\educate" TargetMode="External"/><Relationship Id="rId4" Type="http://schemas.openxmlformats.org/officeDocument/2006/relationships/hyperlink" Target="https://code.org/educate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en-us/legal/intellectualproperty/trademarks/en-us.aspx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0" u="none" dirty="0"/>
              <a:t>La presentazione seguente è destinata ai ragazzi di età compresa tra i 5 e i 10 anni. È consigliabile prevedere 60 minuti per questa attività. Abbrevia il tempo per i partecipanti più piccoli. </a:t>
            </a:r>
            <a:endParaRPr lang="it-IT" b="1" u="sng" dirty="0"/>
          </a:p>
          <a:p>
            <a:endParaRPr lang="it-IT" b="1" u="sng" dirty="0"/>
          </a:p>
          <a:p>
            <a:r>
              <a:rPr lang="it-IT" b="1" u="sng" dirty="0"/>
              <a:t>TESTO DI ESEMPIO: </a:t>
            </a:r>
          </a:p>
          <a:p>
            <a:endParaRPr lang="it-IT" b="1" u="sng" dirty="0"/>
          </a:p>
          <a:p>
            <a:r>
              <a:rPr lang="it-IT" b="0" u="none" dirty="0"/>
              <a:t>"Ciao a tutti</a:t>
            </a:r>
            <a:r>
              <a:rPr lang="it-IT" kern="1200" dirty="0">
                <a:effectLst/>
                <a:latin typeface="+mn-lt"/>
              </a:rPr>
              <a:t>! Sono &lt;nome&gt; di &lt;organizzazione&gt;. </a:t>
            </a:r>
            <a:r>
              <a:rPr lang="it-IT" b="0" u="none" dirty="0"/>
              <a:t>Oggi, seguiremo insieme un tutorial di Hour of </a:t>
            </a:r>
            <a:r>
              <a:rPr lang="it-IT" b="0" u="none" baseline="0" dirty="0"/>
              <a:t>Code™</a:t>
            </a:r>
            <a:r>
              <a:rPr lang="it-IT" b="0" u="none" dirty="0"/>
              <a:t> con Minecraft. </a:t>
            </a:r>
            <a:r>
              <a:rPr lang="it-IT" kern="1200" dirty="0">
                <a:effectLst/>
                <a:latin typeface="+mn-lt"/>
              </a:rPr>
              <a:t>Hour of </a:t>
            </a:r>
            <a:r>
              <a:rPr lang="it-IT" b="0" u="none" baseline="0" dirty="0"/>
              <a:t>Code™</a:t>
            </a:r>
            <a:r>
              <a:rPr lang="it-IT" kern="1200" dirty="0">
                <a:effectLst/>
                <a:latin typeface="+mn-lt"/>
              </a:rPr>
              <a:t> è</a:t>
            </a:r>
            <a:r>
              <a:rPr lang="it-IT" dirty="0"/>
              <a:t> una</a:t>
            </a:r>
            <a:r>
              <a:rPr lang="it-IT" kern="1200" dirty="0">
                <a:effectLst/>
                <a:latin typeface="+mn-lt"/>
              </a:rPr>
              <a:t> campagna mondiale portata avanti dall'organizzazione no-profit Code.org per dimostrare che chiunque può imparare le informazioni essenziali sulla scrittura di codice. Oggi, sarete protagonisti di questa iniziativa,</a:t>
            </a:r>
            <a:r>
              <a:rPr lang="it-IT" b="0" u="none" baseline="0" dirty="0"/>
              <a:t> imparando a scrivere codice con il nuovo tutorial Hour of Code™ di Microsoft basato su Minecraft. Prima di iniziare, parleremo un po' della scrittura di codice per capire di cosa si tratta, del motivo per cui è importante e perché è un'attività molto divertente".</a:t>
            </a:r>
            <a:endParaRPr lang="it-IT" b="1" u="sng" dirty="0"/>
          </a:p>
          <a:p>
            <a:endParaRPr lang="it-IT" b="1" u="sng" dirty="0"/>
          </a:p>
          <a:p>
            <a:r>
              <a:rPr lang="it-IT" b="1" u="sng" dirty="0"/>
              <a:t>OBIETTIVO DELLA DIAPOSITIVA:</a:t>
            </a:r>
            <a:r>
              <a:rPr lang="it-IT" dirty="0"/>
              <a:t> </a:t>
            </a:r>
          </a:p>
          <a:p>
            <a:endParaRPr lang="it-IT" b="0" u="none" baseline="0" dirty="0"/>
          </a:p>
          <a:p>
            <a:r>
              <a:rPr lang="it-IT" b="0" u="none" baseline="0" dirty="0"/>
              <a:t>Creare aspettativa negli studenti nei confronti di Hour of Code™.</a:t>
            </a:r>
          </a:p>
          <a:p>
            <a:endParaRPr lang="it-IT" b="0" u="none" baseline="0" dirty="0"/>
          </a:p>
          <a:p>
            <a:r>
              <a:rPr lang="it-IT" b="1" u="sng" baseline="0" dirty="0"/>
              <a:t>NOTE PER L'INSEGNANTE: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Ricorda che lo scopo principale dell'evento è quello di permette ai partecipanti di utilizzare il tutorial. Pertanto, la presentazione deve essere abbastanza breve. La maggior parte delle diapositive presenti in questa presentazione deve essere visualizzata rapidamente e serve come supporto a una presentazione veloce e informale.</a:t>
            </a:r>
            <a:endParaRPr lang="it-IT" b="1" u="sng" dirty="0"/>
          </a:p>
          <a:p>
            <a:endParaRPr lang="it-IT" b="1" u="sng" dirty="0"/>
          </a:p>
          <a:p>
            <a:endParaRPr lang="it-IT" b="1" dirty="0"/>
          </a:p>
          <a:p>
            <a:r>
              <a:rPr lang="it-IT" b="1" u="sng" dirty="0"/>
              <a:t>ISTRUZIONI RELATIVE ALL'IMMAGINE DELLA DIAPOSITIVA:</a:t>
            </a:r>
            <a:endParaRPr lang="it-IT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Questa immagine rappresenta la partecipazione agli eventi Hour of Code™ nel mondo.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8933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u="sng" dirty="0"/>
              <a:t>TESTO DI ESEMPIO: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b="1" u="sng" dirty="0"/>
          </a:p>
          <a:p>
            <a:r>
              <a:rPr lang="it-IT" b="0" baseline="0" dirty="0"/>
              <a:t>"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I codici vi permettono di creare cose nuove, quindi potete dare libero sfogo alla vostra fantasia".</a:t>
            </a:r>
            <a:endParaRPr lang="it-IT" dirty="0"/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2423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u="sng" dirty="0"/>
              <a:t>TESTO DI ESEMPIO: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/>
              <a:t>"Scrivere codice è un'attività da fare in gruppo! "Chi scrive codice è sempre impegnato a risolvere problemi usando la propria immaginazione: per questo è 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disposto a condividere idee e soluzioni con gli altri". </a:t>
            </a:r>
            <a:endParaRPr lang="it-IT" dirty="0"/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641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u="sng" dirty="0"/>
              <a:t>TESTO DI ESEMPIO:</a:t>
            </a:r>
          </a:p>
          <a:p>
            <a:endParaRPr lang="it-IT" b="1" u="sng" dirty="0"/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"Cosa vi piace fare?</a:t>
            </a:r>
            <a:r>
              <a:rPr lang="it-IT"/>
              <a:t> 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Potete dire qualsiasi cosa: leggere, praticare sport, interessarvi alla moda o ai videogiochi".</a:t>
            </a:r>
            <a:endParaRPr lang="it-IT" b="1" u="sng" dirty="0"/>
          </a:p>
          <a:p>
            <a:endParaRPr lang="it-IT" b="1" u="sng" dirty="0"/>
          </a:p>
          <a:p>
            <a:r>
              <a:rPr lang="it-IT" b="1" u="sng" dirty="0"/>
              <a:t>OBIETTIVO DELLA DIAPOSITIVA:</a:t>
            </a:r>
          </a:p>
          <a:p>
            <a:endParaRPr lang="it-IT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Collegare la scrittura di codice agli interessi che esulano dalla tecnologia, al fine di attrarre maggiormente i giovani del pubblico. L'obiettivo è quello di stimolare l'immaginazione degli studenti spiegando loro come possono trasferire le proprie passioni in un progetto di scrittura di codice. </a:t>
            </a:r>
            <a:endParaRPr lang="it-IT" b="1" u="sng" dirty="0"/>
          </a:p>
          <a:p>
            <a:endParaRPr lang="it-IT" b="1" dirty="0"/>
          </a:p>
          <a:p>
            <a:r>
              <a:rPr lang="it-IT" b="1" u="sng" dirty="0"/>
              <a:t>NOTA PER L'INSEGNANTE:</a:t>
            </a:r>
            <a:r>
              <a:rPr lang="it-IT" b="0" dirty="0"/>
              <a:t> chiedi ai partecipanti di condividere le loro passioni e idee</a:t>
            </a:r>
            <a:endParaRPr lang="it-IT" sz="1200" b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8437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u="sng" dirty="0"/>
              <a:t>TESTO DI ESEMPIO:</a:t>
            </a:r>
          </a:p>
          <a:p>
            <a:endParaRPr lang="it-IT" b="1" u="sng" dirty="0"/>
          </a:p>
          <a:p>
            <a:r>
              <a:rPr lang="it-IT" b="0" u="none" dirty="0"/>
              <a:t>"La scrittura di codice può entrare a far parte di tutte le attività che amate".</a:t>
            </a:r>
          </a:p>
          <a:p>
            <a:endParaRPr lang="it-IT" b="0" u="none" baseline="0" dirty="0"/>
          </a:p>
          <a:p>
            <a:r>
              <a:rPr lang="it-IT" b="0" u="none" baseline="0" dirty="0"/>
              <a:t>*ESEMPI DA CITARE</a:t>
            </a:r>
          </a:p>
          <a:p>
            <a:pPr marL="628650" lvl="1" indent="-171450">
              <a:buFont typeface="Arial"/>
              <a:buChar char="•"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Chi ama il 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</a:rPr>
              <a:t>cinema 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può sviluppare un'app che consente di valutare i film e discuterne</a:t>
            </a:r>
            <a:endParaRPr lang="it-IT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Gli studenti appassionati di 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</a:rPr>
              <a:t>videogiochi 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possono provare a crearne uno</a:t>
            </a:r>
            <a:r>
              <a:rPr lang="it-IT"/>
              <a:t> </a:t>
            </a:r>
          </a:p>
          <a:p>
            <a:pPr marL="628650" lvl="1" indent="-171450">
              <a:buFont typeface="Arial"/>
              <a:buChar char="•"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Gli studenti che amano gli 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</a:rPr>
              <a:t>sport 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possono creare un'app con le statistiche sulla loro squadra del cuore </a:t>
            </a:r>
          </a:p>
          <a:p>
            <a:pPr marL="628650" lvl="1" indent="-171450">
              <a:buFont typeface="Arial"/>
              <a:buChar char="•"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Gli studenti che amano 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</a:rPr>
              <a:t>fumetti e supereroi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, possono creare un sito Web sui personaggi che preferiscono </a:t>
            </a:r>
            <a:endParaRPr lang="it-IT" dirty="0">
              <a:effectLst/>
            </a:endParaRPr>
          </a:p>
          <a:p>
            <a:endParaRPr lang="it-IT" b="1" u="sng" dirty="0"/>
          </a:p>
          <a:p>
            <a:r>
              <a:rPr lang="it-IT" b="1" u="sng" dirty="0"/>
              <a:t>OBIETTIVO DELLA DIAPOSITIVA:</a:t>
            </a:r>
          </a:p>
          <a:p>
            <a:endParaRPr lang="it-IT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Sottolineare che gli studenti, oltre a scoprire nuovi modi per divertirsi scrivendo codice e comprendendone le potenzialità, possono condividere e utilizzare gli elementi che creano con gli amici.</a:t>
            </a:r>
          </a:p>
          <a:p>
            <a:endParaRPr lang="it-IT" b="1" dirty="0"/>
          </a:p>
          <a:p>
            <a:endParaRPr lang="it-IT" sz="1200" b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3397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u="sng" dirty="0"/>
              <a:t>TESTO DI ESEMPIO:</a:t>
            </a:r>
          </a:p>
          <a:p>
            <a:endParaRPr lang="it-IT" b="1" u="sn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0" u="none" dirty="0"/>
              <a:t>“Siete pronti per iniziare a scrivere codice? Cominciamo! </a:t>
            </a:r>
            <a:r>
              <a:rPr lang="it-IT" dirty="0"/>
              <a:t>"Per l'evento</a:t>
            </a:r>
            <a:r>
              <a:rPr lang="it-IT" b="0" u="none" baseline="0" dirty="0"/>
              <a:t> </a:t>
            </a:r>
            <a:r>
              <a:rPr lang="it-IT" sz="1200" dirty="0">
                <a:solidFill>
                  <a:schemeClr val="bg1"/>
                </a:solidFill>
                <a:latin typeface="Segoe UI Light" panose="020B0502040204020203" pitchFamily="34" charset="0"/>
              </a:rPr>
              <a:t>Hour of </a:t>
            </a:r>
            <a:r>
              <a:rPr lang="it-IT" b="0" u="none" baseline="0" dirty="0"/>
              <a:t>Code™ di oggi, ci metteremo alla prova con un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 tutorial ispirato al gioco Minecraft</a:t>
            </a:r>
            <a:r>
              <a:rPr lang="it-IT" b="0" u="none" baseline="0" dirty="0"/>
              <a:t>! Nel 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tutorial vengono usati personaggi e concetti di Minecraft, ma non si tratta del gioco effettivo.</a:t>
            </a:r>
            <a:r>
              <a:rPr lang="it-IT" b="0" u="none" baseline="0" dirty="0"/>
              <a:t>"</a:t>
            </a:r>
            <a:r>
              <a:rPr lang="it-IT" dirty="0"/>
              <a:t> 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Nel tutorial Minecraft Hour of </a:t>
            </a:r>
            <a:r>
              <a:rPr lang="it-IT" b="0" u="none" baseline="0" dirty="0"/>
              <a:t>Code™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 farete la conoscenza dell'Agente, imparerete a usare tecniche come cicli, debug e funzioni per progettare le vostre soluzioni per i livelli e vedrete l'Agente eseguire i vostri comandi.”</a:t>
            </a:r>
            <a:endParaRPr lang="it-IT" sz="1200" b="0" baseline="0" dirty="0"/>
          </a:p>
          <a:p>
            <a:endParaRPr lang="it-IT" b="0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u="none" baseline="0" dirty="0"/>
              <a:t>“Oggi avrete _____ di tempo per giocare. Se restate bloccati, tenete duro e cercate un modo diverso per risolvere il problema. Chiedete a chi vi sta vicino e, se volete il mio aiuto, [alzate la mano, rivolgete il pollice verso l'alto e così via].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b="0" u="none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u="none" baseline="0" dirty="0"/>
              <a:t>E non dimenticate di indossare le cuffie".</a:t>
            </a:r>
            <a:endParaRPr lang="it-IT" sz="1200" b="0" u="none" dirty="0"/>
          </a:p>
          <a:p>
            <a:endParaRPr lang="it-IT" b="0" u="none" dirty="0"/>
          </a:p>
          <a:p>
            <a:endParaRPr lang="it-IT" b="1" u="sng" dirty="0"/>
          </a:p>
          <a:p>
            <a:r>
              <a:rPr lang="it-IT" b="1" u="sng" dirty="0"/>
              <a:t>OBIETTIVO DELLA DIAPOSITIVA: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b="0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Introdurre </a:t>
            </a:r>
            <a:r>
              <a:rPr lang="it-IT" sz="1200" dirty="0">
                <a:solidFill>
                  <a:schemeClr val="bg1"/>
                </a:solidFill>
                <a:latin typeface="Segoe UI Light" panose="020B0502040204020203" pitchFamily="34" charset="0"/>
              </a:rPr>
              <a:t>Hour of </a:t>
            </a:r>
            <a:r>
              <a:rPr lang="it-IT" b="0" u="none" baseline="0" dirty="0"/>
              <a:t>Code™</a:t>
            </a:r>
            <a:endParaRPr lang="it-IT" sz="1200" dirty="0">
              <a:solidFill>
                <a:schemeClr val="bg1"/>
              </a:solidFill>
              <a:latin typeface="Segoe UI Light" panose="020B0502040204020203" pitchFamily="34" charset="0"/>
            </a:endParaRPr>
          </a:p>
          <a:p>
            <a:endParaRPr lang="it-IT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u="sng" dirty="0"/>
              <a:t>NOTA PER L'INSEGNANTE:</a:t>
            </a:r>
          </a:p>
          <a:p>
            <a:pPr>
              <a:defRPr/>
            </a:pPr>
            <a:r>
              <a:rPr lang="it-IT" b="0" dirty="0"/>
              <a:t>È disponibile più di un tutorial Minecraft. </a:t>
            </a:r>
            <a:r>
              <a:rPr lang="it-IT" dirty="0"/>
              <a:t>Inizia con il </a:t>
            </a:r>
            <a:r>
              <a:rPr lang="it-IT" b="0" dirty="0"/>
              <a:t>tutorial di quest'anno e usa gli altri tutorial se i partecipanti terminano in anticipo. Ogni tutorial insegna diversi concetti, quindi proporli tutti è un'ottima idea!</a:t>
            </a:r>
            <a:r>
              <a:rPr lang="it-IT" dirty="0"/>
              <a:t> </a:t>
            </a:r>
            <a:endParaRPr lang="it-IT" b="0" dirty="0"/>
          </a:p>
          <a:p>
            <a:endParaRPr lang="it-IT" sz="1200" b="1" u="sng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Se non tutti i partecipanti possiedono un dispositivo, prova a metterli in coppia con altri studenti e falli alternare ad ogni fase della lezione. In questo modo, potranno essere sia attori che spettatori. È consigliabile lavorare ai livelli individualmente.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Dopo quindici minuti, congratulati con il gruppo per i progressi compiuti e per il codice che è stato scritto.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it-IT" sz="1200" b="0" u="none" kern="1200" dirty="0">
                <a:solidFill>
                  <a:schemeClr val="tx1"/>
                </a:solidFill>
                <a:effectLst/>
                <a:latin typeface="+mn-lt"/>
              </a:rPr>
              <a:t>Invita i partecipanti che completano il tutorial e/o più esperti a giocare al tutorial con </a:t>
            </a:r>
            <a:r>
              <a:rPr lang="it-IT" sz="1200" b="1" u="none" kern="1200" dirty="0">
                <a:solidFill>
                  <a:schemeClr val="tx1"/>
                </a:solidFill>
                <a:effectLst/>
                <a:latin typeface="+mn-lt"/>
              </a:rPr>
              <a:t>Diamond Path</a:t>
            </a:r>
            <a:r>
              <a:rPr lang="it-IT" sz="1200" b="0" u="none" kern="1200" dirty="0">
                <a:solidFill>
                  <a:schemeClr val="tx1"/>
                </a:solidFill>
                <a:effectLst/>
                <a:latin typeface="+mn-lt"/>
              </a:rPr>
              <a:t>, che include ulteriori sfide che è necessario completare per recuperare un diamante per ogni livello.</a:t>
            </a:r>
            <a:endParaRPr lang="it-IT" b="0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b="0" dirty="0"/>
          </a:p>
          <a:p>
            <a:r>
              <a:rPr lang="it-IT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9240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u="sng" dirty="0"/>
              <a:t>TESTO DI ESEMPIO:</a:t>
            </a:r>
            <a:endParaRPr lang="it-IT" b="0" u="none" dirty="0"/>
          </a:p>
          <a:p>
            <a:endParaRPr lang="it-IT" b="0" u="none" dirty="0"/>
          </a:p>
          <a:p>
            <a:r>
              <a:rPr lang="it-IT" b="0" u="none" dirty="0"/>
              <a:t>"Ora visitate </a:t>
            </a:r>
            <a:r>
              <a:rPr lang="it-IT" sz="1200" b="0" u="none" dirty="0">
                <a:solidFill>
                  <a:schemeClr val="bg1"/>
                </a:solidFill>
                <a:latin typeface="Segoe Pro Light" charset="0"/>
              </a:rPr>
              <a:t>code.org</a:t>
            </a:r>
            <a:r>
              <a:rPr lang="it-IT" sz="1200" dirty="0">
                <a:solidFill>
                  <a:schemeClr val="bg1"/>
                </a:solidFill>
                <a:latin typeface="Segoe Pro Light" charset="0"/>
              </a:rPr>
              <a:t>/Minecraft</a:t>
            </a:r>
            <a:r>
              <a:rPr lang="it-IT" dirty="0"/>
              <a:t> </a:t>
            </a:r>
            <a:r>
              <a:rPr lang="it-IT" b="0" u="none" baseline="0" dirty="0"/>
              <a:t>per trovare il tutorial "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Minecraft Hour of </a:t>
            </a:r>
            <a:r>
              <a:rPr lang="it-IT" b="0" u="none" baseline="0" dirty="0"/>
              <a:t>Code™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 Hero’s Journey" </a:t>
            </a:r>
            <a:r>
              <a:rPr lang="it-IT" b="0" u="none" baseline="0" dirty="0"/>
              <a:t>e INIZIATE. "</a:t>
            </a:r>
            <a:endParaRPr lang="it-IT" b="1" u="sng" dirty="0"/>
          </a:p>
          <a:p>
            <a:endParaRPr lang="it-IT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u="sng" dirty="0"/>
              <a:t>OBIETTIVO DELLA DIAPOSITIVA: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0" u="none" dirty="0"/>
              <a:t>Permettere alle persone di accedere al tutorial.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b="0" u="none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u="sng" baseline="0" dirty="0"/>
              <a:t>NOTE PER L'INSEGNANTE:</a:t>
            </a:r>
          </a:p>
          <a:p>
            <a:pPr marL="628650" lvl="1" indent="-171450">
              <a:buFont typeface="Arial"/>
              <a:buChar char="•"/>
            </a:pPr>
            <a:r>
              <a:rPr lang="it-IT" dirty="0"/>
              <a:t>Durante il tutorial, lascia visualizzata questa diapositiva. Passa a quella successiva soltanto quando il gruppo sta per completare il tutorial.</a:t>
            </a:r>
          </a:p>
          <a:p>
            <a:pPr marL="628650" lvl="1" indent="-171450">
              <a:buFont typeface="Arial"/>
              <a:buChar char="•"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Quando i partecipanti accedono al tutorial, lo stato di avanzamento viene salvato nei livelli, consentendo loro di riprendere il tutorial dal punto esatto in cui erano rimasti. </a:t>
            </a:r>
          </a:p>
          <a:p>
            <a:pPr marL="628650" lvl="1" indent="-171450">
              <a:buFont typeface="Arial"/>
              <a:buChar char="•"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Dal momento che è possibile giocare liberamente e costruire qualsiasi elemento, considera la giovane età dei partecipanti e i rischi derivanti dai contenuti generati.</a:t>
            </a:r>
            <a:endParaRPr lang="it-IT" baseline="0" dirty="0"/>
          </a:p>
          <a:p>
            <a:pPr marL="0" lvl="0" indent="0">
              <a:buFont typeface="Arial"/>
              <a:buNone/>
            </a:pPr>
            <a:r>
              <a:rPr lang="it-IT" b="1" u="sng" dirty="0"/>
              <a:t>IN CASO DI TEMPO LIMITATO:</a:t>
            </a:r>
          </a:p>
          <a:p>
            <a:pPr marL="628650" lvl="1" indent="-171450">
              <a:buFont typeface="Arial"/>
              <a:buChar char="•"/>
            </a:pPr>
            <a:r>
              <a:rPr lang="it-IT" sz="1200" i="0" kern="1200" dirty="0">
                <a:solidFill>
                  <a:schemeClr val="tx1"/>
                </a:solidFill>
                <a:effectLst/>
                <a:latin typeface="+mn-lt"/>
              </a:rPr>
              <a:t>Completa quanti più livelli puoi. I ragazzi esperti di tecnologia potrebbero completarli tutti entro 50-60 minuti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.</a:t>
            </a:r>
          </a:p>
          <a:p>
            <a:pPr marL="628650" lvl="1" indent="-171450">
              <a:buFont typeface="Arial"/>
              <a:buChar char="•"/>
            </a:pPr>
            <a:r>
              <a:rPr lang="it-IT" sz="1200" i="0" kern="1200" dirty="0">
                <a:solidFill>
                  <a:schemeClr val="tx1"/>
                </a:solidFill>
                <a:effectLst/>
                <a:latin typeface="+mn-lt"/>
              </a:rPr>
              <a:t>Congratulati con gli studenti per i risultati ottenuti e comunica loro che possono continuare a scrivere codice da casa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u="sng" dirty="0"/>
              <a:t>IN CASO DI TEMPO AGGIUNTIVO: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Invita gli studenti a continuare a creare nel livello finale per prolungare la durata del gioco.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sz="1200" kern="1200" spc="-30" baseline="0" dirty="0">
                <a:solidFill>
                  <a:schemeClr val="tx1"/>
                </a:solidFill>
                <a:effectLst/>
                <a:latin typeface="+mn-lt"/>
              </a:rPr>
              <a:t>Invita gli studenti a rivedere ogni livello, provando a risolverli in modo diverso. In questo modo, avrai offerto più divertimento e maggiori opportunità di iterazione e sperimentazione.</a:t>
            </a: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sz="1200" b="0" u="none" kern="1200" dirty="0">
                <a:solidFill>
                  <a:schemeClr val="tx1"/>
                </a:solidFill>
                <a:effectLst/>
                <a:latin typeface="+mn-lt"/>
              </a:rPr>
              <a:t>Invita gli studenti a giocare a "Minecraft Hour of </a:t>
            </a:r>
            <a:r>
              <a:rPr lang="it-IT" b="0" u="none" baseline="0" dirty="0"/>
              <a:t>Code™</a:t>
            </a:r>
            <a:r>
              <a:rPr lang="it-IT" sz="1200" b="0" u="none" kern="1200" dirty="0">
                <a:solidFill>
                  <a:schemeClr val="tx1"/>
                </a:solidFill>
                <a:effectLst/>
                <a:latin typeface="+mn-lt"/>
              </a:rPr>
              <a:t> Adventurer" e/o "Minecraft Hour of </a:t>
            </a:r>
            <a:r>
              <a:rPr lang="it-IT" b="0" u="none" baseline="0" dirty="0"/>
              <a:t>Code™</a:t>
            </a:r>
            <a:r>
              <a:rPr lang="it-IT" sz="1200" b="0" u="none" kern="1200" dirty="0">
                <a:solidFill>
                  <a:schemeClr val="tx1"/>
                </a:solidFill>
                <a:effectLst/>
                <a:latin typeface="+mn-lt"/>
              </a:rPr>
              <a:t> Designer".</a:t>
            </a:r>
            <a:endParaRPr lang="it-IT" b="0" u="none" dirty="0"/>
          </a:p>
          <a:p>
            <a:endParaRPr lang="it-IT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8392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u="sng" dirty="0"/>
              <a:t>TESTO DI ESEMPIO:</a:t>
            </a:r>
          </a:p>
          <a:p>
            <a:endParaRPr lang="it-IT" b="1" u="sng" dirty="0"/>
          </a:p>
          <a:p>
            <a:r>
              <a:rPr lang="it-IT" b="0" u="none" dirty="0"/>
              <a:t>"Bene. Vi restano cinque minuti per terminare". </a:t>
            </a:r>
          </a:p>
          <a:p>
            <a:r>
              <a:rPr lang="it-IT" b="0" u="none" dirty="0"/>
              <a:t>[se la maggior parte dei partecipanti ha la possibilità di accedere a dispositivi e a Internet, aggiungi] E ricordate che potete continuare a imparare a creare codice con Minecraft anche in seguito.”</a:t>
            </a:r>
          </a:p>
          <a:p>
            <a:endParaRPr lang="it-IT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u="sng" dirty="0"/>
              <a:t>OBIETTIVO DELLA DIAPOSITIVA:</a:t>
            </a:r>
            <a:endParaRPr lang="it-IT" b="0" u="none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b="1" u="sng" dirty="0"/>
          </a:p>
          <a:p>
            <a:r>
              <a:rPr lang="it-IT" b="0" u="none" dirty="0"/>
              <a:t>Avvisare gli studenti che il tempo sta per scadere e che il tutorial è quasi finito.</a:t>
            </a:r>
          </a:p>
          <a:p>
            <a:endParaRPr lang="it-IT" b="1" dirty="0"/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085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u="sng" dirty="0"/>
              <a:t>TESTO DI ESEMPIO:</a:t>
            </a:r>
          </a:p>
          <a:p>
            <a:endParaRPr lang="it-IT" b="1" u="sng" dirty="0"/>
          </a:p>
          <a:p>
            <a:r>
              <a:rPr lang="it-IT" b="0" u="none" baseline="0" dirty="0"/>
              <a:t>“Torniamo alla nostra discussione di prima. È cambiata la vostra opinione in merito alla scrittura di codice?"</a:t>
            </a:r>
          </a:p>
          <a:p>
            <a:pPr marL="628650" lvl="1" indent="-171450">
              <a:buFont typeface="Arial"/>
              <a:buChar char="•"/>
            </a:pPr>
            <a:r>
              <a:rPr lang="it-IT"/>
              <a:t>Come rispondereste alla domanda “Che cos'è il codice?” se un vostro amico o familiare ve lo chiedesse?</a:t>
            </a:r>
          </a:p>
          <a:p>
            <a:pPr marL="628650" lvl="1" indent="-171450">
              <a:buFont typeface="Arial"/>
              <a:buChar char="•"/>
            </a:pPr>
            <a:r>
              <a:rPr lang="it-IT"/>
              <a:t>Che cosa avete imparato?</a:t>
            </a:r>
          </a:p>
          <a:p>
            <a:pPr marL="628650" lvl="1" indent="-171450">
              <a:buFont typeface="Arial"/>
              <a:buChar char="•"/>
            </a:pPr>
            <a:r>
              <a:rPr lang="it-IT"/>
              <a:t>Che cosa è stato più difficile? Che cosa avete fatto quando siete rimasti bloccati? Perché è importante? [Incoraggia la perseveranza]</a:t>
            </a:r>
          </a:p>
          <a:p>
            <a:pPr marL="628650" lvl="1" indent="-171450">
              <a:buFont typeface="Arial"/>
              <a:buChar char="•"/>
            </a:pPr>
            <a:r>
              <a:rPr lang="it-IT"/>
              <a:t>Perché scrivere codice rappresenta un'attività creativa? [collega la scrittura di codice ad altre forma di creatività, come il canto, la danza, le attività di costruzione.]</a:t>
            </a:r>
          </a:p>
          <a:p>
            <a:pPr marL="628650" lvl="1" indent="-171450">
              <a:buFont typeface="Arial"/>
              <a:buChar char="•"/>
            </a:pPr>
            <a:r>
              <a:rPr lang="it-IT"/>
              <a:t>Chi può scrivere codice? [per superare gli stereotipi come "i maschi", "le persone portate per la matematica" e così via.]</a:t>
            </a:r>
          </a:p>
          <a:p>
            <a:pPr marL="628650" lvl="1" indent="-171450">
              <a:buFont typeface="Arial"/>
              <a:buChar char="•"/>
            </a:pPr>
            <a:r>
              <a:rPr lang="it-IT"/>
              <a:t>Quali potrebbero essere alcune idee per usare il codice per creare qualcosa di straordinario?</a:t>
            </a:r>
            <a:endParaRPr lang="it-IT" b="0" u="none" dirty="0"/>
          </a:p>
          <a:p>
            <a:endParaRPr lang="it-IT" b="1" u="sng" dirty="0"/>
          </a:p>
          <a:p>
            <a:r>
              <a:rPr lang="it-IT" b="1" u="sng" dirty="0"/>
              <a:t>OBIETTIVO DELLA DIAPOSITIVA:</a:t>
            </a:r>
          </a:p>
          <a:p>
            <a:endParaRPr lang="it-IT" b="1" dirty="0"/>
          </a:p>
          <a:p>
            <a:r>
              <a:rPr lang="it-IT" b="0" dirty="0"/>
              <a:t>Riprendere la domanda iniziale e verificare se gli studenti hanno cambiato opinione sulla scrittura di codice. </a:t>
            </a:r>
            <a:r>
              <a:rPr lang="it-IT" b="0" kern="1200" baseline="0" dirty="0">
                <a:effectLst/>
                <a:latin typeface="+mn-lt"/>
              </a:rPr>
              <a:t>Q</a:t>
            </a:r>
            <a:r>
              <a:rPr lang="it-IT" kern="1200" dirty="0">
                <a:effectLst/>
                <a:latin typeface="+mn-lt"/>
              </a:rPr>
              <a:t>uesta domanda</a:t>
            </a:r>
            <a:r>
              <a:rPr lang="it-IT"/>
              <a:t> offre </a:t>
            </a:r>
            <a:r>
              <a:rPr lang="it-IT" kern="1200" dirty="0">
                <a:effectLst/>
                <a:latin typeface="+mn-lt"/>
              </a:rPr>
              <a:t>agli studenti la possibilità di comprendere meglio quanto hanno appreso e se le attività svolte durante la sessione sono state davvero accurate. Inoltre, consente di confermare che le loro deduzioni sono corrette, permettendo loro di assimilare appieno i concetti appresi.</a:t>
            </a:r>
            <a:r>
              <a:rPr lang="it-IT"/>
              <a:t> </a:t>
            </a:r>
            <a:endParaRPr lang="it-IT" dirty="0">
              <a:effectLst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70246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525463"/>
            <a:ext cx="4203700" cy="2628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929644" y="3329942"/>
            <a:ext cx="7437119" cy="315467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t" anchorCtr="0">
            <a:noAutofit/>
          </a:bodyPr>
          <a:lstStyle/>
          <a:p>
            <a:pPr rtl="0"/>
            <a:r>
              <a:rPr lang="it-IT" sz="1200" b="1" i="0" u="sng" strike="noStrike" kern="1200" cap="none" dirty="0">
                <a:solidFill>
                  <a:schemeClr val="dk1"/>
                </a:solidFill>
                <a:effectLst/>
                <a:latin typeface="Calibri"/>
                <a:sym typeface="Calibri"/>
              </a:rPr>
              <a:t>OBIETTIVO DELLA DIAPOSITIVA:</a:t>
            </a:r>
            <a:r>
              <a:rPr lang="it-IT" dirty="0"/>
              <a:t> </a:t>
            </a:r>
            <a:r>
              <a:rPr lang="it-IT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sym typeface="Calibri"/>
              </a:rPr>
              <a:t>Terminare il workshop con una nota positiva.</a:t>
            </a:r>
            <a:endParaRPr lang="it-IT" b="0" dirty="0">
              <a:effectLst/>
            </a:endParaRPr>
          </a:p>
          <a:p>
            <a:br>
              <a:rPr dirty="0"/>
            </a:br>
            <a:r>
              <a:rPr lang="it-IT" sz="1200" b="1" i="0" u="sng" strike="noStrike" kern="1200" cap="none" dirty="0">
                <a:solidFill>
                  <a:schemeClr val="dk1"/>
                </a:solidFill>
                <a:effectLst/>
                <a:latin typeface="Calibri"/>
                <a:sym typeface="Calibri"/>
              </a:rPr>
              <a:t>TESTO DI ESEMPIO:</a:t>
            </a:r>
            <a:r>
              <a:rPr lang="it-IT" dirty="0"/>
              <a:t> </a:t>
            </a:r>
            <a:r>
              <a:rPr lang="it-IT" b="0" u="none" dirty="0"/>
              <a:t>“Congratulazioni! </a:t>
            </a:r>
            <a:r>
              <a:rPr lang="it-IT" dirty="0"/>
              <a:t>Avete completato l'evento </a:t>
            </a:r>
            <a:r>
              <a:rPr lang="it-IT" sz="1200" dirty="0">
                <a:solidFill>
                  <a:schemeClr val="bg1"/>
                </a:solidFill>
                <a:latin typeface="Segoe UI Light" panose="020B0502040204020203" pitchFamily="34" charset="0"/>
              </a:rPr>
              <a:t>Hour of </a:t>
            </a:r>
            <a:r>
              <a:rPr lang="it-IT" b="0" u="none" baseline="0" dirty="0"/>
              <a:t>Code™</a:t>
            </a:r>
            <a:r>
              <a:rPr lang="it-IT" sz="1200" dirty="0">
                <a:solidFill>
                  <a:schemeClr val="bg1"/>
                </a:solidFill>
                <a:latin typeface="Segoe UI Light" panose="020B0502040204020203" pitchFamily="34" charset="0"/>
              </a:rPr>
              <a:t> di quest'anno.</a:t>
            </a:r>
            <a:endParaRPr lang="it-IT" b="0" u="none" baseline="0" dirty="0"/>
          </a:p>
          <a:p>
            <a:br>
              <a:rPr lang="en-US" b="0" dirty="0">
                <a:effectLst/>
              </a:rPr>
            </a:br>
            <a:endParaRPr lang="it-IT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Shape 417"/>
          <p:cNvSpPr txBox="1">
            <a:spLocks noGrp="1"/>
          </p:cNvSpPr>
          <p:nvPr>
            <p:ph type="sldNum" idx="12"/>
          </p:nvPr>
        </p:nvSpPr>
        <p:spPr>
          <a:xfrm>
            <a:off x="5265811" y="6658666"/>
            <a:ext cx="4028439" cy="35051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23827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u="sng" dirty="0"/>
              <a:t>TESTO DI ESEMPIO: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0" u="none" dirty="0"/>
              <a:t>"Adesso che siete programmatori quasi esperti, ecco alcune risorse che potete utilizzare. Annotate con attenzione questi link e continuate a scrivere codice!"</a:t>
            </a:r>
          </a:p>
          <a:p>
            <a:endParaRPr lang="it-IT" b="1" u="sng" dirty="0"/>
          </a:p>
          <a:p>
            <a:r>
              <a:rPr lang="it-IT" b="1" u="sng" dirty="0"/>
              <a:t>OBIETTIVO DELLA DIAPOSITIVA:</a:t>
            </a:r>
          </a:p>
          <a:p>
            <a:endParaRPr lang="it-IT" b="1" u="sng" dirty="0"/>
          </a:p>
          <a:p>
            <a:r>
              <a:rPr lang="it-IT" b="0" u="none" dirty="0"/>
              <a:t>Incoraggiare gli studenti a proseguire le esperienze di scrittura del codice.</a:t>
            </a:r>
          </a:p>
          <a:p>
            <a:endParaRPr lang="it-IT" b="0" u="none" baseline="0" dirty="0"/>
          </a:p>
          <a:p>
            <a:r>
              <a:rPr lang="it-IT" b="1" u="sng" baseline="0" dirty="0"/>
              <a:t>NOTE PER L'INSEGNANTE: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I partecipanti possono accedere ai propri 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</a:rPr>
              <a:t>attestati di Hour of Code™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 in qualsiasi momento successivo all'inizio del tutorial oppure al termine dell'evento Hour of Code</a:t>
            </a:r>
            <a:r>
              <a:rPr lang="it-IT" sz="1200" kern="1200" baseline="30000" dirty="0">
                <a:solidFill>
                  <a:schemeClr val="tx1"/>
                </a:solidFill>
                <a:effectLst/>
                <a:latin typeface="+mn-lt"/>
              </a:rPr>
              <a:t>TM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 su code.org.</a:t>
            </a:r>
          </a:p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Adegua il contenuto della diapositiva sulle risorse aggiuntive in base al tipo di pubblico:</a:t>
            </a:r>
          </a:p>
          <a:p>
            <a:endParaRPr lang="it-IT" sz="1200" b="1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b="1" u="none" kern="1200" dirty="0">
                <a:solidFill>
                  <a:schemeClr val="tx1"/>
                </a:solidFill>
                <a:effectLst/>
                <a:latin typeface="+mn-lt"/>
              </a:rPr>
              <a:t>I partecipanti possono caricare il codice che hanno creato in Minecraft: Education Edition e/o Minecraft in Windows 10, se disponibili.</a:t>
            </a:r>
          </a:p>
          <a:p>
            <a:r>
              <a:rPr lang="it-IT" sz="1200" b="0" u="none" kern="1200" dirty="0">
                <a:solidFill>
                  <a:schemeClr val="tx1"/>
                </a:solidFill>
                <a:effectLst/>
                <a:latin typeface="+mn-lt"/>
              </a:rPr>
              <a:t>I partecipanti possono usare Code Studio per importare il codice nel gioco e dare vita alle loro creazioni.</a:t>
            </a:r>
          </a:p>
          <a:p>
            <a:endParaRPr lang="it-IT" sz="1200" b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</a:rPr>
              <a:t>Esplora Minecraft: Education Edition: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Minecraft: Education Edition è progettato per le scuole e include strumenti per la gestione delle classi, programmi delle lezioni e altro ancora. Per altre informazioni, visita </a:t>
            </a:r>
            <a:r>
              <a:rPr lang="it-IT" sz="1200" u="sng" kern="1200" dirty="0">
                <a:solidFill>
                  <a:schemeClr val="tx1"/>
                </a:solidFill>
                <a:effectLst/>
                <a:latin typeface="+mn-lt"/>
                <a:hlinkClick r:id="rId3"/>
              </a:rPr>
              <a:t>https://education.minecraft.net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.</a:t>
            </a:r>
            <a:endParaRPr lang="it-IT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</a:rPr>
              <a:t>Scopri nuovi approcci all'insegnamento dell'informatica, adatti per ogni livello di competenze</a:t>
            </a:r>
            <a:br>
              <a:rPr dirty="0"/>
            </a:b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https://Microsoft.com/digitalskills </a:t>
            </a:r>
            <a:endParaRPr lang="it-IT" b="0" u="none" dirty="0"/>
          </a:p>
          <a:p>
            <a:endParaRPr lang="it-IT" b="0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u="none" dirty="0"/>
              <a:t>Code.org</a:t>
            </a:r>
            <a:r>
              <a:rPr lang="it-IT" dirty="0"/>
              <a:t> 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</a:rPr>
              <a:t>(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hlinkClick r:id="rId4"/>
              </a:rPr>
              <a:t>https://code.org/educate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</a:rPr>
              <a:t>)</a:t>
            </a:r>
            <a:r>
              <a:rPr lang="it-IT" dirty="0"/>
              <a:t> </a:t>
            </a:r>
            <a:r>
              <a:rPr lang="it-IT" b="0" u="none" dirty="0"/>
              <a:t>Non accontentatevi di Hour of Code™, provate gli strumenti per docenti di Code.org. Non è richiesta alcuna esperienza per iniziare a insegnare informatica nella classe. Code.org offre il programma di studio, i piani di lezione, diversi programmi didattici professionali di alta qualità e una grande quantità di strumenti eccellenti per tutti i livelli: tutto ciò che serve, gratuitamente. Andate su </a:t>
            </a:r>
            <a:r>
              <a:rPr lang="it-IT" sz="1200" u="sng" kern="1200" dirty="0">
                <a:solidFill>
                  <a:schemeClr val="tx1"/>
                </a:solidFill>
                <a:effectLst/>
                <a:latin typeface="+mn-lt"/>
                <a:hlinkClick r:id="rId5"/>
              </a:rPr>
              <a:t>code.org/educate</a:t>
            </a:r>
            <a:r>
              <a:rPr lang="it-IT" b="0" u="none" dirty="0"/>
              <a:t> e scegliete il vostro livello per iniziare.</a:t>
            </a:r>
          </a:p>
          <a:p>
            <a:endParaRPr lang="it-IT" b="0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u="none" dirty="0"/>
              <a:t>Code Studio (</a:t>
            </a:r>
            <a:r>
              <a:rPr lang="it-IT" sz="1200" b="1" u="sng" kern="1200" dirty="0">
                <a:solidFill>
                  <a:schemeClr val="tx1"/>
                </a:solidFill>
                <a:effectLst/>
                <a:latin typeface="+mn-lt"/>
                <a:hlinkClick r:id="rId6"/>
              </a:rPr>
              <a:t>https://studio.code.org</a:t>
            </a:r>
            <a:r>
              <a:rPr lang="it-IT" b="1" u="none" dirty="0"/>
              <a:t>)</a:t>
            </a:r>
            <a:r>
              <a:rPr lang="it-IT" b="0" u="none" dirty="0"/>
              <a:t> Vi siete divertiti durante Hour of Code™? C'è ancora molto altro da esplorare nel mondo dell'informatica. Code Studio presenta livelli, giochi e corsi per tutte le età. Scoprite come creare i vostri giochi e le vostre app e condividetele con i vostri amici. Andate su </a:t>
            </a:r>
            <a:r>
              <a:rPr lang="it-IT" sz="1200" u="sng" kern="1200" dirty="0">
                <a:solidFill>
                  <a:schemeClr val="tx1"/>
                </a:solidFill>
                <a:effectLst/>
                <a:latin typeface="+mn-lt"/>
                <a:hlinkClick r:id="rId7"/>
              </a:rPr>
              <a:t>studio.code.org</a:t>
            </a:r>
            <a:r>
              <a:rPr lang="it-IT" b="0" u="none" dirty="0"/>
              <a:t> e iniziate subito! </a:t>
            </a:r>
          </a:p>
          <a:p>
            <a:endParaRPr lang="it-IT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78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u="sng" dirty="0"/>
              <a:t>TESTO DI ESEMPIO:</a:t>
            </a:r>
          </a:p>
          <a:p>
            <a:endParaRPr lang="it-IT" b="1" u="sn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1" u="sng" kern="1200" dirty="0">
                <a:solidFill>
                  <a:schemeClr val="tx1"/>
                </a:solidFill>
                <a:latin typeface="+mn-lt"/>
              </a:rPr>
              <a:t>Benvenuto!</a:t>
            </a:r>
            <a:br>
              <a:rPr dirty="0"/>
            </a:br>
            <a:r>
              <a:rPr lang="it-IT" dirty="0"/>
              <a:t>Presentati alla </a:t>
            </a:r>
            <a:r>
              <a:rPr lang="it-IT" b="0" u="none" dirty="0"/>
              <a:t>classe, spiegando chi sei e di cosa ti occupi. Specifica se lavori nel settore delle tecnologie e spiega perché sei entusiasta di</a:t>
            </a:r>
            <a:r>
              <a:rPr lang="it-IT" sz="1200" dirty="0">
                <a:solidFill>
                  <a:schemeClr val="bg1"/>
                </a:solidFill>
                <a:latin typeface="Segoe UI Light" panose="020B0502040204020203" pitchFamily="34" charset="0"/>
              </a:rPr>
              <a:t> Hour of </a:t>
            </a:r>
            <a:r>
              <a:rPr lang="it-IT" b="0" u="none" baseline="0" dirty="0"/>
              <a:t>Code™</a:t>
            </a:r>
            <a:br>
              <a:rPr dirty="0"/>
            </a:br>
            <a:endParaRPr lang="it-IT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0" u="none" dirty="0"/>
              <a:t>"Inizieremo guardando un breve filmato che vi mostrerà il livello di popolarità dei codici negli ultimi anni e quanti bambini come voi hanno provato a scrivere codice".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u="sng" dirty="0"/>
              <a:t>NOTE PER L'INSEGNANTE: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0" u="none" baseline="0" dirty="0"/>
              <a:t>Il video verrà riprodotto automaticamente quando passi alla diapositiva successiva. </a:t>
            </a:r>
            <a:endParaRPr lang="it-IT" b="1" u="sng" dirty="0"/>
          </a:p>
          <a:p>
            <a:endParaRPr lang="it-IT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40161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u="sng" dirty="0"/>
              <a:t>TESTO DI ESEMPIO: </a:t>
            </a:r>
          </a:p>
          <a:p>
            <a:endParaRPr lang="it-IT" b="1" u="sng" dirty="0"/>
          </a:p>
          <a:p>
            <a:endParaRPr lang="it-IT" b="1" u="sng" dirty="0"/>
          </a:p>
          <a:p>
            <a:r>
              <a:rPr lang="it-IT" b="1" u="sng" dirty="0"/>
              <a:t>OBIETTIVO DELLA DIAPOSITIVA:</a:t>
            </a:r>
            <a:r>
              <a:rPr lang="it-IT" dirty="0"/>
              <a:t> </a:t>
            </a:r>
          </a:p>
          <a:p>
            <a:endParaRPr lang="it-IT" b="0" u="none" baseline="0" dirty="0"/>
          </a:p>
          <a:p>
            <a:r>
              <a:rPr lang="it-IT" b="0" u="none" baseline="0" dirty="0"/>
              <a:t>Concludere l'evento</a:t>
            </a:r>
          </a:p>
          <a:p>
            <a:endParaRPr lang="it-IT" b="1" dirty="0"/>
          </a:p>
          <a:p>
            <a:r>
              <a:rPr lang="it-IT" b="1" u="sng" dirty="0"/>
              <a:t>ISTRUZIONI RELATIVE ALL'IMMAGINE DELLA DIAPOSITIVA:</a:t>
            </a:r>
            <a:endParaRPr lang="it-IT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Se l'immagine deve essere cambiata, assicurati che soddisfi i criteri seguenti: </a:t>
            </a:r>
            <a:endParaRPr lang="it-IT" dirty="0"/>
          </a:p>
          <a:p>
            <a:pPr marL="628650" lvl="1" indent="-171450">
              <a:buFont typeface="Arial"/>
              <a:buChar char="•"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Include ragazzi e ragazze in età adolescenziale </a:t>
            </a:r>
            <a:endParaRPr lang="it-IT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Mostra i partecipanti in un momento di divertimento </a:t>
            </a:r>
            <a:endParaRPr lang="it-IT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Include un gruppo di persone e non solo singoli </a:t>
            </a:r>
          </a:p>
          <a:p>
            <a:pPr marL="628650" lvl="1" indent="-171450">
              <a:buFont typeface="Arial"/>
              <a:buChar char="•"/>
            </a:pPr>
            <a:endParaRPr lang="it-IT" sz="1200" kern="1200" dirty="0">
              <a:solidFill>
                <a:schemeClr val="tx1"/>
              </a:solidFill>
              <a:effectLst/>
              <a:latin typeface="+mn-lt"/>
            </a:endParaRPr>
          </a:p>
          <a:p>
            <a:r>
              <a:rPr lang="it-IT" b="1" u="sng" dirty="0"/>
              <a:t>Copyright 2017: 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Questa presentazione viene concessa in licenza, non venduta. Non è possibile copiare, adattare, modificare, realizzare opere derivate, distribuire, visualizzare pubblicamente, vendere o usare questo contenuto per fini commerciali senza la previa autorizzazione scritta di Microsoft Corporation. 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 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Questa presentazione viene fornita "così com'è". Microsoft non rilascia alcuna garanzia, espressa o implicita. Le informazioni riportate in questa presentazione, inclusi gli URL e altri riferimenti a siti Web, sono soggette a modifica senza preavviso. 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 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Gli esempi forniti sono fittizi e hanno uno scopo esclusivamente dimostrativo. Eventuali riferimenti a entità o persone reali sono puramente casuali. 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 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È possibile usare questa presentazione per uso personale e con le classi e gli studenti nell'ambito di code.org e altri eventi dedicati alla creazione di codice. Questa presentazione non fornisce diritti legali in relazione alla proprietà intellettuale di qualsivoglia prodotto Microsoft. 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 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Microsoft e i marchi registrati riportati in 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hlinkClick r:id="rId3"/>
              </a:rPr>
              <a:t>http://www.microsoft.com/en-us/legal/intellectualproperty/trademarks/en-us.aspx 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sono marchi registrati del gruppo Microsoft. Tutti gli altri marchi appartengono ai rispettivi proprietari.</a:t>
            </a:r>
          </a:p>
          <a:p>
            <a:endParaRPr lang="it-IT" b="1" u="sng" dirty="0"/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© Code.org, 2017. Code.org®, il logo CODE e Hour of Code® sono marchi di Code.org</a:t>
            </a:r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Mojang © 2017. "Minecraft" è un marchio di Mojang AB</a:t>
            </a: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© 2017 Microsoft Corporation. Tutti i diritti riservati.</a:t>
            </a:r>
            <a:endParaRPr lang="it-IT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4766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u="sng" dirty="0"/>
              <a:t>OBIETTIVO DELLA DIAPOSITIVA:</a:t>
            </a:r>
          </a:p>
          <a:p>
            <a:endParaRPr lang="it-IT" b="1" u="sng" baseline="0" dirty="0"/>
          </a:p>
          <a:p>
            <a:r>
              <a:rPr lang="it-IT" dirty="0"/>
              <a:t>Entusiasmare i giovani in merito al tutorial </a:t>
            </a:r>
            <a:r>
              <a:rPr lang="it-IT" sz="1200" dirty="0">
                <a:solidFill>
                  <a:schemeClr val="bg1"/>
                </a:solidFill>
                <a:latin typeface="Segoe UI Light" panose="020B0502040204020203" pitchFamily="34" charset="0"/>
              </a:rPr>
              <a:t>Hour of </a:t>
            </a:r>
            <a:r>
              <a:rPr lang="it-IT" b="0" u="none" baseline="0" dirty="0"/>
              <a:t>Code™.</a:t>
            </a:r>
            <a:endParaRPr lang="it-IT" b="1" u="sng" dirty="0"/>
          </a:p>
          <a:p>
            <a:endParaRPr lang="it-IT" b="1" u="sng" dirty="0"/>
          </a:p>
          <a:p>
            <a:r>
              <a:rPr lang="it-IT" b="1" u="sng" dirty="0"/>
              <a:t>ISTRUZIONI RELATIVE ALL'IMMAGINE DELLA DIAPOSITIVA:</a:t>
            </a:r>
            <a:endParaRPr lang="it-IT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dirty="0"/>
              <a:t>Il video viene riprodotto automaticamente. </a:t>
            </a:r>
          </a:p>
          <a:p>
            <a:endParaRPr lang="it-IT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Se vuoi cambiare la lingua o i sottotitoli, usa il link seguente e fai clic sull'icona a forma di ingranaggio "Impostazioni" nella parte inferiore destra del video. Se esegui questa operazione, potrebbe essere necessario incorporare di nuovo il video: https://www.youtube.com/watch?t=1&amp;v=2DxWIxec6yo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kern="1200" dirty="0">
              <a:solidFill>
                <a:schemeClr val="tx1"/>
              </a:solidFill>
              <a:effectLst/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</a:rPr>
              <a:t>Se stai cercando un messaggio diverso per il tuo pubblico, su code.org puoi trovare e utilizzare ulteriori video.</a:t>
            </a:r>
            <a:r>
              <a:rPr lang="it-IT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2005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u="sng" dirty="0"/>
              <a:t>TESTO DI ESEMPIO:</a:t>
            </a:r>
          </a:p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b="0" u="none" dirty="0"/>
              <a:t>"A cosa associate le parole "codice" e "scrittura di codice"? Si tratta di misteri, di codici segreti? Secondo voi, quale tipo di persona scrive codici? Date libero sfogo alla fantasia".</a:t>
            </a: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u="sng" dirty="0"/>
              <a:t>OBIETTIVO DELLA DIAPOSITIVA:</a:t>
            </a:r>
            <a:r>
              <a:rPr lang="it-IT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b="0" u="none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0" u="none" baseline="0" dirty="0"/>
              <a:t>Questa diapositiva serve a rompere il ghiaccio.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b="0" u="none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kern="1200" dirty="0">
                <a:effectLst/>
                <a:latin typeface="+mn-lt"/>
              </a:rPr>
              <a:t>È probabile che i bambini non sappiano rispondere a</a:t>
            </a:r>
            <a:r>
              <a:rPr lang="it-IT"/>
              <a:t> queste domande. </a:t>
            </a:r>
            <a:r>
              <a:rPr lang="it-IT" kern="1200" dirty="0">
                <a:effectLst/>
                <a:latin typeface="+mn-lt"/>
              </a:rPr>
              <a:t>Tuttavia</a:t>
            </a:r>
            <a:r>
              <a:rPr lang="it-IT"/>
              <a:t>, </a:t>
            </a:r>
            <a:r>
              <a:rPr lang="it-IT" kern="1200" baseline="0" dirty="0">
                <a:effectLst/>
                <a:latin typeface="+mn-lt"/>
              </a:rPr>
              <a:t>servono</a:t>
            </a:r>
            <a:r>
              <a:rPr lang="it-IT"/>
              <a:t> a </a:t>
            </a:r>
            <a:r>
              <a:rPr lang="it-IT" kern="1200" baseline="0" dirty="0">
                <a:effectLst/>
                <a:latin typeface="+mn-lt"/>
              </a:rPr>
              <a:t>stimolare</a:t>
            </a:r>
            <a:r>
              <a:rPr lang="it-IT" b="0" u="none" baseline="0" dirty="0"/>
              <a:t> la discussione in aula e a valutare quali preconcetti hanno i bambini in merito alla scrittura di codice. </a:t>
            </a:r>
            <a:r>
              <a:rPr lang="it-IT" kern="1200" dirty="0">
                <a:effectLst/>
                <a:latin typeface="+mn-lt"/>
              </a:rPr>
              <a:t>Fai in modo che la conversazione sia divertente e rassicura i bambini se non sanno rispondere. Nella diapositiva successiva, correggeremo tali preconcetti sulla scrittura di codice. In questo modo, i partecipanti potranno cambiare punto di vista prima di iniziare il tutorial.</a:t>
            </a:r>
            <a:r>
              <a:rPr lang="it-IT"/>
              <a:t> </a:t>
            </a:r>
            <a:endParaRPr lang="it-IT" sz="1200" kern="1200" dirty="0">
              <a:solidFill>
                <a:schemeClr val="tx1"/>
              </a:solidFill>
              <a:effectLst/>
              <a:latin typeface="+mn-lt"/>
            </a:endParaRP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7658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u="sng" dirty="0"/>
              <a:t>TESTO DI ESEMPIO:</a:t>
            </a:r>
            <a:endParaRPr lang="it-IT" b="0" u="none" dirty="0"/>
          </a:p>
          <a:p>
            <a:endParaRPr lang="it-IT" b="0" u="none" dirty="0"/>
          </a:p>
          <a:p>
            <a:r>
              <a:rPr lang="it-IT" b="0" u="none" dirty="0"/>
              <a:t>"Adesso parliamo di cos'è </a:t>
            </a:r>
            <a:r>
              <a:rPr lang="it-IT" b="0" i="1" u="none" dirty="0"/>
              <a:t>davvero </a:t>
            </a:r>
            <a:r>
              <a:rPr lang="it-IT" b="0" u="none" dirty="0"/>
              <a:t>la scrittura di codice"</a:t>
            </a:r>
          </a:p>
          <a:p>
            <a:endParaRPr lang="it-IT" sz="1200" b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b="1" u="sng" dirty="0"/>
              <a:t>OBIETTIVO DELLA DIAPOSITIVA:</a:t>
            </a:r>
          </a:p>
          <a:p>
            <a:endParaRPr lang="it-IT" b="1" u="sng" dirty="0"/>
          </a:p>
          <a:p>
            <a:r>
              <a:rPr lang="it-IT" b="0" u="none" dirty="0"/>
              <a:t>Le diapositive 5-7 servono a spiegare la scrittura di codice in modo semplice.</a:t>
            </a:r>
          </a:p>
          <a:p>
            <a:endParaRPr lang="it-IT" b="1" dirty="0"/>
          </a:p>
          <a:p>
            <a:endParaRPr lang="it-IT" sz="1200" kern="1200" dirty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1466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u="sng" dirty="0"/>
              <a:t>TESTO DI ESEMPIO: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b="1" u="sng" dirty="0"/>
          </a:p>
          <a:p>
            <a:r>
              <a:rPr lang="it-IT" b="0" dirty="0"/>
              <a:t>“La scrittura di codice è la lingua usata per dare istruzioni ai dispositivi tecnologici</a:t>
            </a:r>
            <a:r>
              <a:rPr lang="it-IT" sz="1200" b="0" baseline="0" dirty="0">
                <a:latin typeface="Segoe Pro Light" charset="0"/>
              </a:rPr>
              <a:t>, in modo che eseguano i nostri comandi. Potete usarla per creare tantissime cose fantastiche!”</a:t>
            </a:r>
            <a:endParaRPr lang="it-IT" sz="1200" kern="1200" dirty="0">
              <a:solidFill>
                <a:schemeClr val="tx1"/>
              </a:solidFill>
              <a:effectLst/>
              <a:latin typeface="+mn-lt"/>
            </a:endParaRPr>
          </a:p>
          <a:p>
            <a:endParaRPr lang="it-IT" sz="1200" dirty="0">
              <a:latin typeface="Segoe Pro Light" charset="0"/>
              <a:ea typeface="Segoe Pro Light" charset="0"/>
              <a:cs typeface="Segoe Pro Light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6612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u="sng" dirty="0"/>
              <a:t>TESTO DI ESEMPIO: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b="1" u="sng" dirty="0"/>
          </a:p>
          <a:p>
            <a:r>
              <a:rPr lang="it-IT" b="0" baseline="0" dirty="0"/>
              <a:t>"Se volete comunicare con i computer, dovete dare i comandi in modo che possano capirli, vale a dire, usando la lingua del codice."</a:t>
            </a:r>
          </a:p>
          <a:p>
            <a:endParaRPr lang="it-IT" b="1" u="sng" dirty="0"/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0908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u="sng" dirty="0"/>
              <a:t>TESTO DI ESEMPIO: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0" u="none" dirty="0"/>
              <a:t>"Pensate di avere le capacità necessarie a scrivere codice? Bene! Lo penso anch'io!”</a:t>
            </a:r>
          </a:p>
          <a:p>
            <a:endParaRPr lang="it-IT" b="1" u="sng" dirty="0"/>
          </a:p>
          <a:p>
            <a:r>
              <a:rPr lang="it-IT" b="1" u="sng" dirty="0"/>
              <a:t>OBIETTIVO DELLA DIAPOSITIVA:</a:t>
            </a:r>
          </a:p>
          <a:p>
            <a:endParaRPr lang="it-IT" b="1" u="sng" dirty="0"/>
          </a:p>
          <a:p>
            <a:r>
              <a:rPr lang="it-IT" b="0" u="none" dirty="0"/>
              <a:t>Le diapositive 9-11 servono a illustrare le qualità necessarie per scrivere codice.</a:t>
            </a:r>
          </a:p>
          <a:p>
            <a:endParaRPr lang="it-IT" b="0" u="none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1" u="sng" kern="1200" dirty="0">
                <a:solidFill>
                  <a:schemeClr val="tx1"/>
                </a:solidFill>
                <a:effectLst/>
                <a:latin typeface="+mn-lt"/>
              </a:rPr>
              <a:t>NOTA PER L'INSEGNANTE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kern="1200" dirty="0">
                <a:effectLst/>
                <a:latin typeface="+mn-lt"/>
              </a:rPr>
              <a:t>I bambini di questa fascia di età desiderano apprendere collaborando con i loro pari, sviluppare le abilità creative e acquisire nuovi concetti. </a:t>
            </a:r>
            <a:r>
              <a:rPr lang="it-IT"/>
              <a:t>È </a:t>
            </a:r>
            <a:r>
              <a:rPr lang="it-IT" kern="1200" dirty="0">
                <a:effectLst/>
                <a:latin typeface="+mn-lt"/>
              </a:rPr>
              <a:t>essenziale sottolineare che la scrittura di codice comprende tutti questi elementi.</a:t>
            </a:r>
            <a:endParaRPr lang="it-IT" dirty="0"/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828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u="sng" dirty="0"/>
              <a:t>TESTO DI ESEMPIO: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b="1" u="sng" dirty="0"/>
          </a:p>
          <a:p>
            <a:r>
              <a:rPr lang="it-IT" b="0" baseline="0" dirty="0"/>
              <a:t>"La scrittura di codice serve proprio a risolvere i problemi. 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I codici vengono usati per creare nuove cose che ci facilitano la vita. Ad esempio, se volete parlare con una persona che non vive vicino a voi, potete inviarle un messaggio. Questo è solo un esempio di come la tecnologia ci aiuta a risolvere i problemi".</a:t>
            </a:r>
          </a:p>
          <a:p>
            <a:endParaRPr lang="it-IT" b="1" u="sng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780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9B59C-C004-5A44-B9CA-56741D3BB1DF}" type="datetime1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72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6A87D-8AFB-9D4F-8D56-1761F024AE1B}" type="datetime1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96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FA237-96DD-B14D-9ABA-F7681A8342CD}" type="datetime1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36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ceBreaker">
    <p:bg>
      <p:bgPr>
        <a:solidFill>
          <a:srgbClr val="002060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600392" y="573617"/>
            <a:ext cx="7772400" cy="1135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333" b="1" i="0" u="none" strike="noStrike" cap="none" baseline="0">
                <a:solidFill>
                  <a:schemeClr val="tx1"/>
                </a:solidFill>
                <a:latin typeface="handy" charset="0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500"/>
            </a:lvl2pPr>
            <a:lvl3pPr lvl="2" indent="0">
              <a:spcBef>
                <a:spcPts val="0"/>
              </a:spcBef>
              <a:buFont typeface="Arial"/>
              <a:buNone/>
              <a:defRPr sz="1500"/>
            </a:lvl3pPr>
            <a:lvl4pPr lvl="3" indent="0">
              <a:spcBef>
                <a:spcPts val="0"/>
              </a:spcBef>
              <a:buFont typeface="Arial"/>
              <a:buNone/>
              <a:defRPr sz="1500"/>
            </a:lvl4pPr>
            <a:lvl5pPr lvl="4" indent="0">
              <a:spcBef>
                <a:spcPts val="0"/>
              </a:spcBef>
              <a:buFont typeface="Arial"/>
              <a:buNone/>
              <a:defRPr sz="1500"/>
            </a:lvl5pPr>
            <a:lvl6pPr lvl="5" indent="0">
              <a:spcBef>
                <a:spcPts val="0"/>
              </a:spcBef>
              <a:buFont typeface="Arial"/>
              <a:buNone/>
              <a:defRPr sz="1500"/>
            </a:lvl6pPr>
            <a:lvl7pPr lvl="6" indent="0">
              <a:spcBef>
                <a:spcPts val="0"/>
              </a:spcBef>
              <a:buFont typeface="Arial"/>
              <a:buNone/>
              <a:defRPr sz="1500"/>
            </a:lvl7pPr>
            <a:lvl8pPr lvl="7" indent="0">
              <a:spcBef>
                <a:spcPts val="0"/>
              </a:spcBef>
              <a:buFont typeface="Arial"/>
              <a:buNone/>
              <a:defRPr sz="1500"/>
            </a:lvl8pPr>
            <a:lvl9pPr lvl="8" indent="0">
              <a:spcBef>
                <a:spcPts val="0"/>
              </a:spcBef>
              <a:buFont typeface="Arial"/>
              <a:buNone/>
              <a:defRPr sz="1500"/>
            </a:lvl9pPr>
          </a:lstStyle>
          <a:p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2362730"/>
            <a:ext cx="9144000" cy="335227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763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E533D-FE8A-294E-AED5-BA52B60DE48C}" type="datetime1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1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16C25-8D9F-824D-A099-76B21120BAD2}" type="datetime1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46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2BCF-67E0-1648-B4C3-2FAD8AC0B233}" type="datetime1">
              <a:rPr lang="en-US" smtClean="0"/>
              <a:t>11/2/2017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55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5DDAC-65DB-234E-9294-8A49E7113294}" type="datetime1">
              <a:rPr lang="en-US" smtClean="0"/>
              <a:t>11/2/2017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95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BFDCA-01B5-014B-A3F0-BB00078DC65D}" type="datetime1">
              <a:rPr lang="en-US" smtClean="0"/>
              <a:t>11/2/2017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18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A397-6A2E-E94F-B8C4-DDF6AF0713D9}" type="datetime1">
              <a:rPr lang="en-US" smtClean="0"/>
              <a:t>11/2/2017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164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C0862-0501-834F-846E-3C6395BB2B9E}" type="datetime1">
              <a:rPr lang="en-US" smtClean="0"/>
              <a:t>11/2/2017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31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BA573-475B-4B42-AD33-5C1A4303AB89}" type="datetime1">
              <a:rPr lang="en-US" smtClean="0"/>
              <a:t>11/2/2017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04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E46FF7-969A-CE48-B675-E97143700550}" type="datetime1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52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6" Type="http://schemas.openxmlformats.org/officeDocument/2006/relationships/image" Target="../media/image3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4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icrosoft" hidden="1" title="Microsoft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353" y="192504"/>
            <a:ext cx="8949395" cy="5486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2398"/>
            <a:ext cx="9144000" cy="57197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" y="7257"/>
            <a:ext cx="9116501" cy="5715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9" y="169793"/>
            <a:ext cx="2956053" cy="108736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29183" y="3922776"/>
            <a:ext cx="51751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it-IT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pic>
        <p:nvPicPr>
          <p:cNvPr id="4" name="Picture 3" hidden="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78" y="4431705"/>
            <a:ext cx="878275" cy="878275"/>
          </a:xfrm>
          <a:prstGeom prst="rect">
            <a:avLst/>
          </a:prstGeom>
        </p:spPr>
      </p:pic>
      <p:sp>
        <p:nvSpPr>
          <p:cNvPr id="7" name="Title 6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Benvenuti in Hour of Code™</a:t>
            </a:r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</a:t>
            </a:fld>
            <a:endParaRPr lang="it-IT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30DB91-E608-44D1-AFFD-C6A820A31579}"/>
              </a:ext>
            </a:extLst>
          </p:cNvPr>
          <p:cNvSpPr/>
          <p:nvPr/>
        </p:nvSpPr>
        <p:spPr>
          <a:xfrm>
            <a:off x="338328" y="3995928"/>
            <a:ext cx="53657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Benvenuti in </a:t>
            </a:r>
            <a:br>
              <a:rPr dirty="0"/>
            </a:br>
            <a:r>
              <a:rPr lang="it-I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Minecraft Hour of Code™</a:t>
            </a:r>
            <a:endParaRPr lang="it-IT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2864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300" y="2039112"/>
            <a:ext cx="685800" cy="685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24592" y="2883752"/>
            <a:ext cx="43427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Usate l'immaginazione</a:t>
            </a:r>
          </a:p>
        </p:txBody>
      </p:sp>
      <p:pic>
        <p:nvPicPr>
          <p:cNvPr id="2" name="Picture 1" descr="Un robot dall'aspetto severo si innalza verso il cielo" title="Un robot dall'aspetto severo si innalza verso il cielo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674" y="424485"/>
            <a:ext cx="2735326" cy="4997094"/>
          </a:xfrm>
          <a:prstGeom prst="rect">
            <a:avLst/>
          </a:prstGeom>
        </p:spPr>
      </p:pic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/>
              <a:t>Usate l'immaginazione</a:t>
            </a:r>
            <a:endParaRPr lang="it-IT" dirty="0"/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10</a:t>
            </a:fld>
            <a:endParaRPr lang="it-I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0589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700" y="2039112"/>
            <a:ext cx="685800" cy="685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24592" y="2883752"/>
            <a:ext cx="43427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600">
                <a:solidFill>
                  <a:schemeClr val="bg1"/>
                </a:solidFill>
                <a:latin typeface="Segoe UI Light" panose="020B0502040204020203" pitchFamily="34" charset="0"/>
              </a:rPr>
              <a:t>Collaborare </a:t>
            </a:r>
            <a:br/>
            <a:r>
              <a:rPr lang="it-IT" sz="3600">
                <a:solidFill>
                  <a:schemeClr val="bg1"/>
                </a:solidFill>
                <a:latin typeface="Segoe UI Light" panose="020B0502040204020203" pitchFamily="34" charset="0"/>
              </a:rPr>
              <a:t>con gli amici</a:t>
            </a:r>
            <a:endParaRPr lang="it-IT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701600" y="1611630"/>
            <a:ext cx="4224748" cy="3563620"/>
            <a:chOff x="4558724" y="1103630"/>
            <a:chExt cx="4601151" cy="3881120"/>
          </a:xfrm>
        </p:grpSpPr>
        <p:pic>
          <p:nvPicPr>
            <p:cNvPr id="2" name="Picture 1" descr="Un arcobaleno unisce le teste di due bambini, un maschio e una femmina" title="Un arcobaleno unisce le teste di due bambini, un maschio e una femmina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2812" y="1103630"/>
              <a:ext cx="3901313" cy="1905043"/>
            </a:xfrm>
            <a:prstGeom prst="rect">
              <a:avLst/>
            </a:prstGeom>
          </p:spPr>
        </p:pic>
        <p:pic>
          <p:nvPicPr>
            <p:cNvPr id="9" name="Picture 8" descr="Immagine di un bambino che sorride mentre utilizza un computer portatile. La sua testa è unita a quella di una bambina tramite un arcobaleno." title="Immagine di un bambino sorridente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724" y="2556820"/>
              <a:ext cx="1569025" cy="2427930"/>
            </a:xfrm>
            <a:prstGeom prst="rect">
              <a:avLst/>
            </a:prstGeom>
          </p:spPr>
        </p:pic>
        <p:pic>
          <p:nvPicPr>
            <p:cNvPr id="10" name="Picture 9" descr="Immagine di una bambina che sorride mentre utilizza un computer portatile. La sua testa è unita a quella di un bambino sorridente tramite un arcobaleno." title="Immagine di una bambina sorridente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3986" y="2698750"/>
              <a:ext cx="1985889" cy="2286000"/>
            </a:xfrm>
            <a:prstGeom prst="rect">
              <a:avLst/>
            </a:prstGeom>
          </p:spPr>
        </p:pic>
      </p:grp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/>
              <a:t>Collaborare con gli amici</a:t>
            </a:r>
            <a:endParaRPr lang="it-IT" dirty="0"/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11</a:t>
            </a:fld>
            <a:endParaRPr lang="it-I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9500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9" y="-80210"/>
            <a:ext cx="9116501" cy="5715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31" y="2091803"/>
            <a:ext cx="685487" cy="685487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24588" y="2868793"/>
            <a:ext cx="4347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Domanda</a:t>
            </a:r>
            <a:endParaRPr lang="it-IT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21800" y="1980337"/>
            <a:ext cx="36575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 dirty="0">
                <a:latin typeface="Segoe UI Light" panose="020B0502040204020203" pitchFamily="34" charset="0"/>
              </a:rPr>
              <a:t>Quali sono le vostre attività preferite?</a:t>
            </a:r>
            <a:endParaRPr lang="it-IT" sz="3600" dirty="0"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/>
              <a:t>Cosa vi piace fare?</a:t>
            </a:r>
            <a:endParaRPr lang="it-IT" dirty="0"/>
          </a:p>
        </p:txBody>
      </p:sp>
      <p:sp>
        <p:nvSpPr>
          <p:cNvPr id="12" name="Slide Number Placeholder 1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12</a:t>
            </a:fld>
            <a:endParaRPr lang="it-I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430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ub di ragazzi e ragazze Bellevue 1 | di msctz" hidden="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219650" y="-1"/>
            <a:ext cx="8741838" cy="5715001"/>
          </a:xfrm>
          <a:prstGeom prst="rect">
            <a:avLst/>
          </a:prstGeom>
        </p:spPr>
      </p:pic>
      <p:pic>
        <p:nvPicPr>
          <p:cNvPr id="7" name="Picture 4" descr="&#10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0"/>
            <a:ext cx="869632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9" y="0"/>
            <a:ext cx="9116501" cy="5715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8328" y="1517904"/>
            <a:ext cx="484070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it-IT" sz="3600" spc="-3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6" name="Title 5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/>
              <a:t>Rendere piacevole la scrittura di codice</a:t>
            </a:r>
            <a:endParaRPr lang="it-IT" dirty="0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13</a:t>
            </a:fld>
            <a:endParaRPr lang="it-IT" dirty="0"/>
          </a:p>
        </p:txBody>
      </p:sp>
      <p:sp>
        <p:nvSpPr>
          <p:cNvPr id="8" name="Rectangle 7" descr="&#10;">
            <a:extLst>
              <a:ext uri="{FF2B5EF4-FFF2-40B4-BE49-F238E27FC236}">
                <a16:creationId xmlns:a16="http://schemas.microsoft.com/office/drawing/2014/main" id="{BB5BC09A-5F4F-449B-A50F-68C7A12D55EE}"/>
              </a:ext>
            </a:extLst>
          </p:cNvPr>
          <p:cNvSpPr/>
          <p:nvPr/>
        </p:nvSpPr>
        <p:spPr>
          <a:xfrm>
            <a:off x="490728" y="1670304"/>
            <a:ext cx="484070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 spc="-30" dirty="0">
                <a:solidFill>
                  <a:schemeClr val="bg1"/>
                </a:solidFill>
                <a:latin typeface="Segoe UI Light" panose="020B0502040204020203" pitchFamily="34" charset="0"/>
              </a:rPr>
              <a:t>Imparando a scrivere codice, potrete rendere le vostre attività preferite </a:t>
            </a:r>
            <a:r>
              <a:rPr lang="it-IT" sz="3600" spc="30" dirty="0">
                <a:solidFill>
                  <a:schemeClr val="bg1"/>
                </a:solidFill>
                <a:latin typeface="Segoe UI Light" panose="020B0502040204020203" pitchFamily="34" charset="0"/>
              </a:rPr>
              <a:t>ancora più divertenti, </a:t>
            </a:r>
            <a:br>
              <a:rPr lang="it-IT" sz="3600" spc="-30" dirty="0">
                <a:solidFill>
                  <a:schemeClr val="bg1"/>
                </a:solidFill>
                <a:latin typeface="Segoe UI Light" panose="020B0502040204020203" pitchFamily="34" charset="0"/>
              </a:rPr>
            </a:br>
            <a:r>
              <a:rPr lang="it-IT" sz="3600" spc="-30" dirty="0">
                <a:solidFill>
                  <a:schemeClr val="bg1"/>
                </a:solidFill>
                <a:latin typeface="Segoe UI Light" panose="020B0502040204020203" pitchFamily="34" charset="0"/>
              </a:rPr>
              <a:t>il tutto con il solo aiuto del computer.</a:t>
            </a:r>
            <a:endParaRPr lang="it-IT" sz="3600" spc="-3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200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&#10;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9878"/>
            <a:ext cx="9116501" cy="5715000"/>
          </a:xfrm>
          <a:prstGeom prst="rect">
            <a:avLst/>
          </a:prstGeom>
        </p:spPr>
      </p:pic>
      <p:sp>
        <p:nvSpPr>
          <p:cNvPr id="7" name="Rectangle 6" descr="&#10;"/>
          <p:cNvSpPr/>
          <p:nvPr/>
        </p:nvSpPr>
        <p:spPr>
          <a:xfrm>
            <a:off x="575733" y="2540668"/>
            <a:ext cx="54476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Minecraft Hour of Code</a:t>
            </a:r>
            <a:r>
              <a:rPr lang="it-IT" sz="3600" baseline="30000" dirty="0">
                <a:solidFill>
                  <a:schemeClr val="bg1"/>
                </a:solidFill>
                <a:latin typeface="Segoe UI Light" panose="020B0502040204020203" pitchFamily="34" charset="0"/>
              </a:rPr>
              <a:t>TM</a:t>
            </a:r>
            <a:r>
              <a:rPr lang="it-I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: </a:t>
            </a:r>
          </a:p>
          <a:p>
            <a:r>
              <a:rPr lang="it-I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Hero’s Journey</a:t>
            </a: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How it goes down </a:t>
            </a:r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BD9EEB-3572-4461-97C5-86AAE9659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732" y="1004763"/>
            <a:ext cx="4272137" cy="427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03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&#10;"/>
          <p:cNvSpPr/>
          <p:nvPr/>
        </p:nvSpPr>
        <p:spPr>
          <a:xfrm>
            <a:off x="0" y="5012594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600" dirty="0">
                <a:latin typeface="Segoe UI Light" panose="020B0502040204020203" pitchFamily="34" charset="0"/>
              </a:rPr>
              <a:t>Trovate il tutorial su code.org/minecraft</a:t>
            </a:r>
            <a:endParaRPr lang="it-IT" sz="3600" dirty="0"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6" name="Title 5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Find your tutorial</a:t>
            </a:r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C35A31-9C2A-462D-8F93-3F54AE2B6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8656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610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04088" y="3694176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Conclusione</a:t>
            </a:r>
            <a:endParaRPr lang="it-IT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/>
              <a:t>Conclusione </a:t>
            </a:r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16</a:t>
            </a:fld>
            <a:endParaRPr lang="it-IT" dirty="0"/>
          </a:p>
        </p:txBody>
      </p:sp>
      <p:pic>
        <p:nvPicPr>
          <p:cNvPr id="7" name="Picture 6" descr="Clipart &lt;strong&gt;clessidra&lt;/strong&gt;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2741" y="1131991"/>
            <a:ext cx="2056668" cy="34510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7834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&#10;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9" y="0"/>
            <a:ext cx="9116501" cy="5715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31" y="2091803"/>
            <a:ext cx="685487" cy="68548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24588" y="2868793"/>
            <a:ext cx="4347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Discussione</a:t>
            </a:r>
          </a:p>
        </p:txBody>
      </p:sp>
      <p:sp>
        <p:nvSpPr>
          <p:cNvPr id="15" name="Rectangle 14" descr="&#10;"/>
          <p:cNvSpPr/>
          <p:nvPr/>
        </p:nvSpPr>
        <p:spPr>
          <a:xfrm>
            <a:off x="5021800" y="1610205"/>
            <a:ext cx="36575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 dirty="0">
                <a:latin typeface="Segoe UI Light" panose="020B0502040204020203" pitchFamily="34" charset="0"/>
              </a:rPr>
              <a:t>Ora che vi siete messi alla prova con il tutorial, sapreste dire che cos'è il codice?</a:t>
            </a:r>
            <a:endParaRPr lang="it-IT" sz="3600" dirty="0"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/>
              <a:t>Adesso cosa pensate della scrittura di codice? </a:t>
            </a:r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17</a:t>
            </a:fld>
            <a:endParaRPr lang="it-I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1080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0906" y="1227377"/>
            <a:ext cx="3982188" cy="3194547"/>
          </a:xfrm>
          <a:prstGeom prst="rect">
            <a:avLst/>
          </a:prstGeom>
        </p:spPr>
      </p:pic>
      <p:sp>
        <p:nvSpPr>
          <p:cNvPr id="4" name="Shape 400"/>
          <p:cNvSpPr txBox="1">
            <a:spLocks/>
          </p:cNvSpPr>
          <p:nvPr/>
        </p:nvSpPr>
        <p:spPr>
          <a:xfrm>
            <a:off x="1333500" y="4579938"/>
            <a:ext cx="6477000" cy="1135063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 algn="ctr">
              <a:buSzPct val="25000"/>
            </a:pPr>
            <a:r>
              <a:rPr lang="it-IT" sz="4800" b="0" dirty="0">
                <a:solidFill>
                  <a:srgbClr val="FFFFFF"/>
                </a:solidFill>
                <a:latin typeface="Segoe UI Light" panose="020B0502040204020203" pitchFamily="34" charset="0"/>
              </a:rPr>
              <a:t>Ce l'hai fatta.</a:t>
            </a:r>
          </a:p>
        </p:txBody>
      </p:sp>
    </p:spTree>
    <p:extLst>
      <p:ext uri="{BB962C8B-B14F-4D97-AF65-F5344CB8AC3E}">
        <p14:creationId xmlns:p14="http://schemas.microsoft.com/office/powerpoint/2010/main" val="1889313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" y="7257"/>
            <a:ext cx="9116501" cy="5715000"/>
          </a:xfrm>
          <a:prstGeom prst="rect">
            <a:avLst/>
          </a:prstGeom>
        </p:spPr>
      </p:pic>
      <p:sp>
        <p:nvSpPr>
          <p:cNvPr id="51" name="Rectangle 50" descr="&#10;"/>
          <p:cNvSpPr/>
          <p:nvPr/>
        </p:nvSpPr>
        <p:spPr>
          <a:xfrm>
            <a:off x="566833" y="483999"/>
            <a:ext cx="815806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3600" dirty="0">
                <a:solidFill>
                  <a:prstClr val="white"/>
                </a:solidFill>
                <a:latin typeface="Segoe UI Light" panose="020B0502040204020203" pitchFamily="34" charset="0"/>
              </a:rPr>
              <a:t>Cos'altro volete imparare? </a:t>
            </a:r>
          </a:p>
          <a:p>
            <a:pPr lvl="0"/>
            <a:r>
              <a:rPr lang="it-IT" sz="3600" dirty="0">
                <a:solidFill>
                  <a:prstClr val="white"/>
                </a:solidFill>
                <a:latin typeface="Segoe UI Light" panose="020B0502040204020203" pitchFamily="34" charset="0"/>
              </a:rPr>
              <a:t>Non è detta l'ultima parola. </a:t>
            </a:r>
          </a:p>
          <a:p>
            <a:pPr lvl="0"/>
            <a:r>
              <a:rPr lang="it-IT"/>
              <a:t> </a:t>
            </a:r>
          </a:p>
          <a:p>
            <a:pPr lvl="0"/>
            <a:r>
              <a:rPr lang="it-IT" sz="1800" dirty="0">
                <a:solidFill>
                  <a:prstClr val="white"/>
                </a:solidFill>
                <a:latin typeface="Segoe UI Light" panose="020B0502040204020203" pitchFamily="34" charset="0"/>
              </a:rPr>
              <a:t>Di seguito, trovate operazioni da eseguire per continuare a divertirvi e imparare. </a:t>
            </a:r>
            <a:endParaRPr lang="it-IT" sz="1800" dirty="0">
              <a:solidFill>
                <a:prstClr val="white"/>
              </a:solidFill>
              <a:latin typeface="Segoe UI Light" panose="020B0502040204020203" pitchFamily="34" charset="0"/>
              <a:ea typeface="Segoe Pro" charset="0"/>
              <a:cs typeface="Segoe UI Light" panose="020B0502040204020203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61756" y="2523540"/>
            <a:ext cx="434026" cy="393217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Segoe UI Light" panose="020B0502040204020203" pitchFamily="34" charset="0"/>
              </a:rPr>
              <a:t>1</a:t>
            </a:r>
            <a:endParaRPr lang="it-IT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63532" y="3025258"/>
            <a:ext cx="23469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latin typeface="Segoe UI Light" panose="020B0502040204020203" pitchFamily="34" charset="0"/>
              </a:rPr>
              <a:t>Ricevere l'attestato.</a:t>
            </a:r>
            <a:endParaRPr lang="it-IT" sz="28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71489" y="3971052"/>
            <a:ext cx="2206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spc="-30" dirty="0">
                <a:solidFill>
                  <a:schemeClr val="bg1"/>
                </a:solidFill>
                <a:latin typeface="Segoe UI Light" panose="020B0502040204020203" pitchFamily="34" charset="0"/>
              </a:rPr>
              <a:t>Complimenti. </a:t>
            </a:r>
            <a:br/>
            <a:r>
              <a:rPr lang="it-IT" sz="1800" spc="-30" dirty="0">
                <a:solidFill>
                  <a:schemeClr val="bg1"/>
                </a:solidFill>
                <a:latin typeface="Segoe UI Light" panose="020B0502040204020203" pitchFamily="34" charset="0"/>
              </a:rPr>
              <a:t>Ce l'avete fatta. </a:t>
            </a:r>
            <a:br/>
            <a:r>
              <a:rPr lang="it-IT" sz="1800" spc="-30" dirty="0">
                <a:solidFill>
                  <a:schemeClr val="bg1"/>
                </a:solidFill>
                <a:latin typeface="Segoe UI Light" panose="020B0502040204020203" pitchFamily="34" charset="0"/>
              </a:rPr>
              <a:t>Alla fine del tutorial, riceverete l'attestato.</a:t>
            </a:r>
            <a:endParaRPr lang="it-IT" sz="1800" spc="-3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187574" y="2523540"/>
            <a:ext cx="393624" cy="393217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Segoe UI Light" panose="020B0502040204020203" pitchFamily="34" charset="0"/>
              </a:rPr>
              <a:t>2</a:t>
            </a:r>
          </a:p>
        </p:txBody>
      </p:sp>
      <p:sp>
        <p:nvSpPr>
          <p:cNvPr id="52" name="Rectangle 51" descr="&#10;"/>
          <p:cNvSpPr/>
          <p:nvPr/>
        </p:nvSpPr>
        <p:spPr>
          <a:xfrm>
            <a:off x="3055679" y="3025258"/>
            <a:ext cx="229599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latin typeface="Segoe UI Light" panose="020B0502040204020203" pitchFamily="34" charset="0"/>
              </a:rPr>
              <a:t>Continuare a giocare.</a:t>
            </a:r>
            <a:endParaRPr lang="it-IT" sz="28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53" name="Rectangle 52" descr="&#10;"/>
          <p:cNvSpPr/>
          <p:nvPr/>
        </p:nvSpPr>
        <p:spPr>
          <a:xfrm>
            <a:off x="3051597" y="3976669"/>
            <a:ext cx="2917146" cy="1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it-IT" sz="1800" dirty="0">
                <a:solidFill>
                  <a:schemeClr val="bg1"/>
                </a:solidFill>
                <a:latin typeface="Segoe UI Light" panose="020B0502040204020203" pitchFamily="34" charset="0"/>
              </a:rPr>
              <a:t>Caricate il codice in Minecraft: Education Edition per dare vita alle vostre creazioni nel gioco!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287804" y="2523540"/>
            <a:ext cx="434026" cy="393217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Segoe UI Light" panose="020B0502040204020203" pitchFamily="34" charset="0"/>
              </a:rPr>
              <a:t>3</a:t>
            </a:r>
            <a:endParaRPr lang="it-IT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4" name="Rectangle 53" descr="&#10;"/>
          <p:cNvSpPr/>
          <p:nvPr/>
        </p:nvSpPr>
        <p:spPr>
          <a:xfrm>
            <a:off x="6189260" y="3025258"/>
            <a:ext cx="229599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latin typeface="Segoe UI Light" panose="020B0502040204020203" pitchFamily="34" charset="0"/>
              </a:rPr>
              <a:t>Continuare a imparare.</a:t>
            </a:r>
          </a:p>
        </p:txBody>
      </p:sp>
      <p:sp>
        <p:nvSpPr>
          <p:cNvPr id="55" name="Rectangle 54" descr="&#10;"/>
          <p:cNvSpPr/>
          <p:nvPr/>
        </p:nvSpPr>
        <p:spPr>
          <a:xfrm>
            <a:off x="6192790" y="3971052"/>
            <a:ext cx="2442335" cy="12223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it-IT" sz="1800" dirty="0">
                <a:solidFill>
                  <a:schemeClr val="bg1"/>
                </a:solidFill>
                <a:latin typeface="Segoe UI Light" panose="020B0502040204020203" pitchFamily="34" charset="0"/>
              </a:rPr>
              <a:t>Per trovare ulteriori risorse, visitate Microsoft.com/</a:t>
            </a:r>
          </a:p>
          <a:p>
            <a:r>
              <a:rPr lang="it-IT" sz="1800" dirty="0">
                <a:solidFill>
                  <a:schemeClr val="bg1"/>
                </a:solidFill>
                <a:latin typeface="Segoe UI Light" panose="020B0502040204020203" pitchFamily="34" charset="0"/>
              </a:rPr>
              <a:t>digitalskills</a:t>
            </a:r>
            <a:endParaRPr lang="it-IT" sz="18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/>
              <a:t>Passaggi successivi</a:t>
            </a:r>
            <a:endParaRPr lang="it-IT" dirty="0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19</a:t>
            </a:fld>
            <a:endParaRPr lang="it-I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5401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7700" y="2540668"/>
            <a:ext cx="36957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>
                <a:solidFill>
                  <a:schemeClr val="bg1"/>
                </a:solidFill>
                <a:latin typeface="Segoe UI Light" panose="020B0502040204020203" pitchFamily="34" charset="0"/>
              </a:rPr>
              <a:t>Parliamo </a:t>
            </a:r>
            <a:br/>
            <a:r>
              <a:rPr lang="it-IT" sz="3600">
                <a:solidFill>
                  <a:schemeClr val="bg1"/>
                </a:solidFill>
                <a:latin typeface="Segoe UI Light" panose="020B0502040204020203" pitchFamily="34" charset="0"/>
              </a:rPr>
              <a:t>di codice!</a:t>
            </a:r>
          </a:p>
        </p:txBody>
      </p:sp>
      <p:pic>
        <p:nvPicPr>
          <p:cNvPr id="3" name="Picture 2" descr="Il disegno di un razzo che passa accanto a un arcobaleno" title="Il disegno di un razzo che passa accanto a un arcobaleno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549" y="1031441"/>
            <a:ext cx="5991857" cy="4470315"/>
          </a:xfrm>
          <a:prstGeom prst="rect">
            <a:avLst/>
          </a:prstGeom>
        </p:spPr>
      </p:pic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/>
              <a:t>Parliamo di codice</a:t>
            </a:r>
            <a:endParaRPr lang="it-IT" dirty="0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2</a:t>
            </a:fld>
            <a:endParaRPr lang="it-I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6841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to di un gruppo di studenti davanti a un computer portatile, immortalati mentre sorridono verso la fotocamera.&#10;" title="Foto di un gruppo di studenti davanti a un computer portatile, immortalati mentre sorridono verso la fotocamera.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148" y="111816"/>
            <a:ext cx="8864600" cy="55350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" y="8660"/>
            <a:ext cx="9116501" cy="5715000"/>
          </a:xfrm>
          <a:prstGeom prst="rect">
            <a:avLst/>
          </a:prstGeom>
        </p:spPr>
      </p:pic>
      <p:sp>
        <p:nvSpPr>
          <p:cNvPr id="13" name="Rectangle 12" descr="Grazie per aver partecipato alla sessione&#10;Hour of Code™&#10;"/>
          <p:cNvSpPr/>
          <p:nvPr/>
        </p:nvSpPr>
        <p:spPr>
          <a:xfrm>
            <a:off x="437177" y="2244267"/>
            <a:ext cx="70304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Grazie per aver partecipato alla </a:t>
            </a:r>
            <a:br>
              <a:rPr dirty="0"/>
            </a:br>
            <a:r>
              <a:rPr lang="it-I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sessione Minecraft Hour of Code™</a:t>
            </a:r>
            <a:endParaRPr lang="it-IT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/>
              <a:t>Grazie per aver partecipato. </a:t>
            </a:r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20</a:t>
            </a:fld>
            <a:endParaRPr lang="it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85DB06-21C7-4D69-BB23-82AA1A595434}"/>
              </a:ext>
            </a:extLst>
          </p:cNvPr>
          <p:cNvSpPr/>
          <p:nvPr/>
        </p:nvSpPr>
        <p:spPr>
          <a:xfrm>
            <a:off x="369163" y="4347123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/>
            </a:pPr>
            <a:endParaRPr lang="it-IT" sz="12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lvl="0">
              <a:defRPr/>
            </a:pPr>
            <a:r>
              <a:rPr lang="it-IT" sz="1200" dirty="0">
                <a:solidFill>
                  <a:schemeClr val="bg1"/>
                </a:solidFill>
              </a:rPr>
              <a:t>© Code.org, 2017. Code.org®, il logo CODE e Hour of Code® sono marchi di Code.org</a:t>
            </a:r>
            <a:endParaRPr lang="it-IT" sz="12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lvl="0">
              <a:defRPr/>
            </a:pPr>
            <a:r>
              <a:rPr lang="it-IT" sz="1200" dirty="0">
                <a:solidFill>
                  <a:schemeClr val="bg1"/>
                </a:solidFill>
              </a:rPr>
              <a:t>Mojang © 2017. "Minecraft" è un marchio di Mojang AB</a:t>
            </a:r>
          </a:p>
          <a:p>
            <a:pPr lvl="0">
              <a:defRPr/>
            </a:pPr>
            <a:r>
              <a:rPr lang="it-IT" sz="1200" dirty="0">
                <a:solidFill>
                  <a:schemeClr val="bg1"/>
                </a:solidFill>
              </a:rPr>
              <a:t>© 2017 Microsoft Corporation. Tutti i diritti riservati.</a:t>
            </a:r>
          </a:p>
        </p:txBody>
      </p:sp>
      <p:pic>
        <p:nvPicPr>
          <p:cNvPr id="10" name="Picture 9" descr="Microsoft" title="Microsoft">
            <a:extLst>
              <a:ext uri="{FF2B5EF4-FFF2-40B4-BE49-F238E27FC236}">
                <a16:creationId xmlns:a16="http://schemas.microsoft.com/office/drawing/2014/main" id="{520B569E-1AB0-46D2-91CC-149D553B79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397" y="4668558"/>
            <a:ext cx="1887292" cy="6942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37942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our of Code 2015 - WORLDWIDE.mp4" descr="Foto di bambini di scuola elementare che digitano su un computer portatile. Video Hour of Code™ di Code.org&#10;" title="Video Hour of Code™ di Code.org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9875" y="253999"/>
            <a:ext cx="8636000" cy="5191125"/>
          </a:xfrm>
          <a:prstGeom prst="rect">
            <a:avLst/>
          </a:prstGeom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Video Hour of Code™ di Code.org</a:t>
            </a:r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3</a:t>
            </a:fld>
            <a:endParaRPr lang="it-I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897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0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31" y="2091803"/>
            <a:ext cx="685487" cy="6854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4588" y="2868793"/>
            <a:ext cx="4347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Domanda</a:t>
            </a:r>
            <a:endParaRPr lang="it-IT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15" name="Rectangle 14" descr="&#10;"/>
          <p:cNvSpPr/>
          <p:nvPr/>
        </p:nvSpPr>
        <p:spPr>
          <a:xfrm>
            <a:off x="5021800" y="1149340"/>
            <a:ext cx="41222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 spc="-30" dirty="0">
                <a:latin typeface="Segoe UI Light" panose="020B0502040204020203" pitchFamily="34" charset="0"/>
              </a:rPr>
              <a:t>Che cos'è </a:t>
            </a:r>
            <a:br/>
            <a:r>
              <a:rPr lang="it-IT" sz="3600" spc="-30" dirty="0">
                <a:latin typeface="Segoe UI Light" panose="020B0502040204020203" pitchFamily="34" charset="0"/>
              </a:rPr>
              <a:t>un codice?</a:t>
            </a:r>
          </a:p>
          <a:p>
            <a:endParaRPr lang="it-IT" sz="3600" dirty="0"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r>
              <a:rPr lang="it-IT" sz="3600" dirty="0">
                <a:latin typeface="Segoe UI Light" panose="020B0502040204020203" pitchFamily="34" charset="0"/>
              </a:rPr>
              <a:t>A cosa associate </a:t>
            </a:r>
            <a:br/>
            <a:r>
              <a:rPr lang="it-IT" sz="3600" dirty="0">
                <a:latin typeface="Segoe UI Light" panose="020B0502040204020203" pitchFamily="34" charset="0"/>
              </a:rPr>
              <a:t>la parola "codice"?</a:t>
            </a:r>
            <a:endParaRPr lang="it-IT" sz="1800" dirty="0"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/>
              <a:t>Cosa sapete dei "codici"? </a:t>
            </a:r>
          </a:p>
        </p:txBody>
      </p:sp>
      <p:sp>
        <p:nvSpPr>
          <p:cNvPr id="11" name="Slide Number Placeholder 10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4</a:t>
            </a:fld>
            <a:endParaRPr lang="it-I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4560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" y="-22504"/>
            <a:ext cx="9116501" cy="5715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71372" y="1442214"/>
            <a:ext cx="36957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 spc="-30" dirty="0">
                <a:solidFill>
                  <a:schemeClr val="bg1"/>
                </a:solidFill>
                <a:latin typeface="Segoe UI Light" panose="020B0502040204020203" pitchFamily="34" charset="0"/>
              </a:rPr>
              <a:t>La scrittura di codice è il mezzo attraverso il quale vengono creati siti Web e app</a:t>
            </a:r>
          </a:p>
        </p:txBody>
      </p:sp>
      <p:pic>
        <p:nvPicPr>
          <p:cNvPr id="3" name="Picture 2" descr="Disegno di un bambino che chiude gli occhi e sorride, mentre pensa ai vari modi in cui la scrittura di codice fa parte della sua vita. Un robot, un elefante viola, un telefono cellulare e una chitarra sono alcune delle immagini che emergono dalla testa del bambino e simboleggiano la sua immaginazione." title="Disegno di un bambino che immagina in che modo la scrittura di codice fa parte della sua vita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4212" y="254000"/>
            <a:ext cx="4281663" cy="5238750"/>
          </a:xfrm>
          <a:prstGeom prst="rect">
            <a:avLst/>
          </a:prstGeom>
        </p:spPr>
      </p:pic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/>
              <a:t>La scrittura di codice è... </a:t>
            </a:r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5</a:t>
            </a:fld>
            <a:endParaRPr lang="it-I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9873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Un bambino dice &quot;Ciao!&quot; a un tablet e a un dispositivo mobile. Questi dispositivi rispondono solo con &quot;?&quot;. Infatti, tali dispositivi non capiscono cosa dice il bambino perché parlano lingue differenti.&#10;" title="Immagine di un bambino che parla con il computer in italiano"/>
          <p:cNvGrpSpPr/>
          <p:nvPr/>
        </p:nvGrpSpPr>
        <p:grpSpPr>
          <a:xfrm>
            <a:off x="12700" y="-11663"/>
            <a:ext cx="9116501" cy="5715000"/>
            <a:chOff x="12700" y="-11663"/>
            <a:chExt cx="9116501" cy="571500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" y="-11663"/>
              <a:ext cx="9116501" cy="5715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600" y="1680801"/>
              <a:ext cx="2371101" cy="3669074"/>
            </a:xfrm>
            <a:prstGeom prst="rect">
              <a:avLst/>
            </a:prstGeom>
          </p:spPr>
        </p:pic>
        <p:sp>
          <p:nvSpPr>
            <p:cNvPr id="21" name="Rounded Rectangular Callout 20"/>
            <p:cNvSpPr/>
            <p:nvPr/>
          </p:nvSpPr>
          <p:spPr>
            <a:xfrm>
              <a:off x="2428875" y="539750"/>
              <a:ext cx="1635125" cy="904875"/>
            </a:xfrm>
            <a:prstGeom prst="wedgeRoundRectCallout">
              <a:avLst>
                <a:gd name="adj1" fmla="val -34425"/>
                <a:gd name="adj2" fmla="val 90570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460625" y="682625"/>
              <a:ext cx="150812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dirty="0">
                  <a:latin typeface="Segoe UI Light" panose="020B0502040204020203" pitchFamily="34" charset="0"/>
                </a:rPr>
                <a:t>Ciao!</a:t>
              </a:r>
              <a:endParaRPr lang="it-IT" sz="3200" b="1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4889500" y="1365250"/>
              <a:ext cx="1635125" cy="904875"/>
              <a:chOff x="5810250" y="539750"/>
              <a:chExt cx="1635125" cy="904875"/>
            </a:xfrm>
          </p:grpSpPr>
          <p:sp>
            <p:nvSpPr>
              <p:cNvPr id="23" name="Rounded Rectangular Callout 22"/>
              <p:cNvSpPr/>
              <p:nvPr/>
            </p:nvSpPr>
            <p:spPr>
              <a:xfrm flipH="1">
                <a:off x="5810250" y="539750"/>
                <a:ext cx="1635125" cy="904875"/>
              </a:xfrm>
              <a:prstGeom prst="wedgeRoundRectCallout">
                <a:avLst>
                  <a:gd name="adj1" fmla="val -34425"/>
                  <a:gd name="adj2" fmla="val 90570"/>
                  <a:gd name="adj3" fmla="val 1666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873750" y="682625"/>
                <a:ext cx="1508126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3200" dirty="0">
                    <a:latin typeface="Segoe UI Light" panose="020B0502040204020203" pitchFamily="34" charset="0"/>
                  </a:rPr>
                  <a:t>?</a:t>
                </a:r>
                <a:endParaRPr lang="it-IT" sz="3200" b="1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5004747" y="2966096"/>
              <a:ext cx="3440753" cy="1737095"/>
              <a:chOff x="5036497" y="3474096"/>
              <a:chExt cx="3440753" cy="1737095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1456" y="3474096"/>
                <a:ext cx="2745794" cy="1526640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36497" y="3556249"/>
                <a:ext cx="1253628" cy="1654942"/>
              </a:xfrm>
              <a:prstGeom prst="rect">
                <a:avLst/>
              </a:prstGeom>
              <a:scene3d>
                <a:camera prst="orthographicFront">
                  <a:rot lat="0" lon="0" rev="1200000"/>
                </a:camera>
                <a:lightRig rig="threePt" dir="t"/>
              </a:scene3d>
            </p:spPr>
          </p:pic>
        </p:grpSp>
      </p:grp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/>
              <a:t>Puoi comunicare con i computer</a:t>
            </a:r>
            <a:endParaRPr lang="it-IT" dirty="0"/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6</a:t>
            </a:fld>
            <a:endParaRPr lang="it-I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6595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descr="Immagine di una bambina che parla a un tablet e a un dispositivo mobile usando il codice Il dispositivo la comprende, perché parla la stessa lingua della bambina: il codice." title="Immagine di una bambina che parla con un computer usando il codice"/>
          <p:cNvGrpSpPr/>
          <p:nvPr/>
        </p:nvGrpSpPr>
        <p:grpSpPr>
          <a:xfrm>
            <a:off x="12700" y="0"/>
            <a:ext cx="9116501" cy="5715000"/>
            <a:chOff x="12700" y="0"/>
            <a:chExt cx="9116501" cy="571500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" y="0"/>
              <a:ext cx="9116501" cy="5715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275" y="1952625"/>
              <a:ext cx="2951251" cy="3397250"/>
            </a:xfrm>
            <a:prstGeom prst="rect">
              <a:avLst/>
            </a:prstGeom>
          </p:spPr>
        </p:pic>
        <p:sp>
          <p:nvSpPr>
            <p:cNvPr id="22" name="Rounded Rectangular Callout 21"/>
            <p:cNvSpPr/>
            <p:nvPr/>
          </p:nvSpPr>
          <p:spPr>
            <a:xfrm>
              <a:off x="2428875" y="539750"/>
              <a:ext cx="1635125" cy="904875"/>
            </a:xfrm>
            <a:prstGeom prst="wedgeRoundRectCallout">
              <a:avLst>
                <a:gd name="adj1" fmla="val -34425"/>
                <a:gd name="adj2" fmla="val 90570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92375" y="682625"/>
              <a:ext cx="150812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3200" dirty="0">
                  <a:latin typeface="Segoe UI Light" panose="020B0502040204020203" pitchFamily="34" charset="0"/>
                </a:rPr>
                <a:t>&lt;/&gt; {}</a:t>
              </a:r>
              <a:endParaRPr lang="it-IT" sz="3200" b="1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4873625" y="1349375"/>
              <a:ext cx="1635125" cy="904875"/>
              <a:chOff x="4873625" y="1317625"/>
              <a:chExt cx="1635125" cy="904875"/>
            </a:xfrm>
          </p:grpSpPr>
          <p:sp>
            <p:nvSpPr>
              <p:cNvPr id="23" name="Rounded Rectangular Callout 22"/>
              <p:cNvSpPr/>
              <p:nvPr/>
            </p:nvSpPr>
            <p:spPr>
              <a:xfrm flipH="1">
                <a:off x="4873625" y="1317625"/>
                <a:ext cx="1635125" cy="904875"/>
              </a:xfrm>
              <a:prstGeom prst="wedgeRoundRectCallout">
                <a:avLst>
                  <a:gd name="adj1" fmla="val -34425"/>
                  <a:gd name="adj2" fmla="val 90570"/>
                  <a:gd name="adj3" fmla="val 1666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937124" y="1460500"/>
                <a:ext cx="1508126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3200" dirty="0">
                    <a:latin typeface="Segoe UI Light" panose="020B0502040204020203" pitchFamily="34" charset="0"/>
                  </a:rPr>
                  <a:t>:)</a:t>
                </a:r>
                <a:endParaRPr lang="it-IT" sz="3200" b="1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5004747" y="2966096"/>
              <a:ext cx="3440753" cy="1737095"/>
              <a:chOff x="5036497" y="3474096"/>
              <a:chExt cx="3440753" cy="1737095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1456" y="3474096"/>
                <a:ext cx="2745794" cy="1526640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36497" y="3556249"/>
                <a:ext cx="1253628" cy="1654942"/>
              </a:xfrm>
              <a:prstGeom prst="rect">
                <a:avLst/>
              </a:prstGeom>
              <a:scene3d>
                <a:camera prst="orthographicFront">
                  <a:rot lat="0" lon="0" rev="1200000"/>
                </a:camera>
                <a:lightRig rig="threePt" dir="t"/>
              </a:scene3d>
            </p:spPr>
          </p:pic>
        </p:grpSp>
      </p:grpSp>
      <p:sp>
        <p:nvSpPr>
          <p:cNvPr id="6" name="Title 5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/>
              <a:t>I computer comprendono la lingua del codice</a:t>
            </a:r>
            <a:endParaRPr lang="it-IT" dirty="0"/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7</a:t>
            </a:fld>
            <a:endParaRPr lang="it-I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5212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7700" y="2540668"/>
            <a:ext cx="3695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La scrittura di codice serve a...</a:t>
            </a:r>
          </a:p>
        </p:txBody>
      </p:sp>
      <p:pic>
        <p:nvPicPr>
          <p:cNvPr id="8" name="Picture 7" descr="Immagine di un robot e di una tartaruga in cima a un blocco" title="Immagine di un robot e di una tartaruga in cima a un blocco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385" y="828358"/>
            <a:ext cx="3120188" cy="4058284"/>
          </a:xfrm>
          <a:prstGeom prst="rect">
            <a:avLst/>
          </a:prstGeom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/>
              <a:t>Che cos'è la scrittura di codice?</a:t>
            </a:r>
            <a:endParaRPr lang="it-IT" dirty="0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8</a:t>
            </a:fld>
            <a:endParaRPr lang="it-I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4571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9" y="0"/>
            <a:ext cx="9116501" cy="5715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300" y="2039112"/>
            <a:ext cx="685800" cy="685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24592" y="2883752"/>
            <a:ext cx="43427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Risolvere i problemi</a:t>
            </a:r>
            <a:endParaRPr lang="it-IT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pic>
        <p:nvPicPr>
          <p:cNvPr id="10" name="Picture 9" descr="Immagine di una piramide ad anelli con fattezze umane, con braccia e occhi, posizionata su un blocco" title="Immagine di una piramide ad anelli con fattezze umane, con braccia e occhi, posizionata su un blocco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170" y="1317873"/>
            <a:ext cx="1656080" cy="3320046"/>
          </a:xfrm>
          <a:prstGeom prst="rect">
            <a:avLst/>
          </a:prstGeom>
        </p:spPr>
      </p:pic>
      <p:sp>
        <p:nvSpPr>
          <p:cNvPr id="6" name="Title 5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/>
              <a:t>Risolvere i problemi</a:t>
            </a:r>
            <a:endParaRPr lang="it-IT" dirty="0"/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9</a:t>
            </a:fld>
            <a:endParaRPr lang="it-I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88212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20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2374</Words>
  <Application>Microsoft Office PowerPoint</Application>
  <PresentationFormat>On-screen Show (16:10)</PresentationFormat>
  <Paragraphs>323</Paragraphs>
  <Slides>20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handy</vt:lpstr>
      <vt:lpstr>Arial</vt:lpstr>
      <vt:lpstr>Calibri</vt:lpstr>
      <vt:lpstr>Calibri Light</vt:lpstr>
      <vt:lpstr>Segoe Pro</vt:lpstr>
      <vt:lpstr>Segoe Pro Light</vt:lpstr>
      <vt:lpstr>Segoe UI Light</vt:lpstr>
      <vt:lpstr>Office Theme</vt:lpstr>
      <vt:lpstr>Benvenuti in Hour of Code™</vt:lpstr>
      <vt:lpstr>Parliamo di codice</vt:lpstr>
      <vt:lpstr>Video Hour of Code™ di Code.org</vt:lpstr>
      <vt:lpstr>Cosa sapete dei "codici"? </vt:lpstr>
      <vt:lpstr>La scrittura di codice è... </vt:lpstr>
      <vt:lpstr>Puoi comunicare con i computer</vt:lpstr>
      <vt:lpstr>I computer comprendono la lingua del codice</vt:lpstr>
      <vt:lpstr>Che cos'è la scrittura di codice?</vt:lpstr>
      <vt:lpstr>Risolvere i problemi</vt:lpstr>
      <vt:lpstr>Usate l'immaginazione</vt:lpstr>
      <vt:lpstr>Collaborare con gli amici</vt:lpstr>
      <vt:lpstr>Cosa vi piace fare?</vt:lpstr>
      <vt:lpstr>Rendere piacevole la scrittura di codice</vt:lpstr>
      <vt:lpstr>How it goes down </vt:lpstr>
      <vt:lpstr>Find your tutorial</vt:lpstr>
      <vt:lpstr>Conclusione </vt:lpstr>
      <vt:lpstr>Adesso cosa pensate della scrittura di codice? </vt:lpstr>
      <vt:lpstr>PowerPoint Presentation</vt:lpstr>
      <vt:lpstr>Passaggi successivi</vt:lpstr>
      <vt:lpstr>Grazie per aver partecipato.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2016-11-16T15:57:35Z</dcterms:created>
  <dcterms:modified xsi:type="dcterms:W3CDTF">2017-11-02T07:23:44Z</dcterms:modified>
</cp:coreProperties>
</file>